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75" r:id="rId5"/>
    <p:sldMasterId id="2147483702" r:id="rId6"/>
  </p:sldMasterIdLst>
  <p:notesMasterIdLst>
    <p:notesMasterId r:id="rId29"/>
  </p:notesMasterIdLst>
  <p:sldIdLst>
    <p:sldId id="141170048" r:id="rId7"/>
    <p:sldId id="141170138" r:id="rId8"/>
    <p:sldId id="141170196" r:id="rId9"/>
    <p:sldId id="141170188" r:id="rId10"/>
    <p:sldId id="141170198" r:id="rId11"/>
    <p:sldId id="256" r:id="rId12"/>
    <p:sldId id="261" r:id="rId13"/>
    <p:sldId id="263" r:id="rId14"/>
    <p:sldId id="265" r:id="rId15"/>
    <p:sldId id="268" r:id="rId16"/>
    <p:sldId id="141170202" r:id="rId17"/>
    <p:sldId id="141170190" r:id="rId18"/>
    <p:sldId id="141170199" r:id="rId19"/>
    <p:sldId id="141169884" r:id="rId20"/>
    <p:sldId id="141170200" r:id="rId21"/>
    <p:sldId id="141169906" r:id="rId22"/>
    <p:sldId id="141169907" r:id="rId23"/>
    <p:sldId id="141170201" r:id="rId24"/>
    <p:sldId id="141170172" r:id="rId25"/>
    <p:sldId id="141170170" r:id="rId26"/>
    <p:sldId id="141170195" r:id="rId27"/>
    <p:sldId id="141170168" r:id="rId28"/>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llivan, Stephen M CTR JS J6 (USA)" initials="SSMCJJ(" lastIdx="1" clrIdx="0">
    <p:extLst>
      <p:ext uri="{19B8F6BF-5375-455C-9EA6-DF929625EA0E}">
        <p15:presenceInfo xmlns:p15="http://schemas.microsoft.com/office/powerpoint/2012/main" userId="Sullivan, Stephen M CTR JS J6 (US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2"/>
    <a:srgbClr val="004383"/>
    <a:srgbClr val="ABFBA5"/>
    <a:srgbClr val="E8EEF4"/>
    <a:srgbClr val="004283"/>
    <a:srgbClr val="004486"/>
    <a:srgbClr val="000000"/>
    <a:srgbClr val="334052"/>
    <a:srgbClr val="005170"/>
    <a:srgbClr val="EE7E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34" autoAdjust="0"/>
    <p:restoredTop sz="94959" autoAdjust="0"/>
  </p:normalViewPr>
  <p:slideViewPr>
    <p:cSldViewPr snapToGrid="0">
      <p:cViewPr varScale="1">
        <p:scale>
          <a:sx n="61" d="100"/>
          <a:sy n="61" d="100"/>
        </p:scale>
        <p:origin x="968" y="6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606"/>
    </p:cViewPr>
  </p:sorterViewPr>
  <p:notesViewPr>
    <p:cSldViewPr snapToGrid="0">
      <p:cViewPr>
        <p:scale>
          <a:sx n="100" d="100"/>
          <a:sy n="100" d="100"/>
        </p:scale>
        <p:origin x="1504" y="-2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commentAuthors" Target="commentAuthors.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8"/>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9" y="2"/>
            <a:ext cx="3037840" cy="463408"/>
          </a:xfrm>
          <a:prstGeom prst="rect">
            <a:avLst/>
          </a:prstGeom>
        </p:spPr>
        <p:txBody>
          <a:bodyPr vert="horz" lIns="92830" tIns="46415" rIns="92830" bIns="46415" rtlCol="0"/>
          <a:lstStyle>
            <a:lvl1pPr algn="r">
              <a:defRPr sz="1200"/>
            </a:lvl1pPr>
          </a:lstStyle>
          <a:p>
            <a:fld id="{586B9D10-7BCD-425C-9CA6-F5333486AD73}" type="datetimeFigureOut">
              <a:rPr lang="en-US" smtClean="0"/>
              <a:t>2/24/2025</a:t>
            </a:fld>
            <a:endParaRPr lang="en-US"/>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444864"/>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72"/>
            <a:ext cx="3037840" cy="463407"/>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9" y="8772672"/>
            <a:ext cx="3037840" cy="463407"/>
          </a:xfrm>
          <a:prstGeom prst="rect">
            <a:avLst/>
          </a:prstGeom>
        </p:spPr>
        <p:txBody>
          <a:bodyPr vert="horz" lIns="92830" tIns="46415" rIns="92830" bIns="46415" rtlCol="0" anchor="b"/>
          <a:lstStyle>
            <a:lvl1pPr algn="r">
              <a:defRPr sz="1200"/>
            </a:lvl1pPr>
          </a:lstStyle>
          <a:p>
            <a:fld id="{5F8897AF-D04E-4367-BADA-11FF3D514EE8}" type="slidenum">
              <a:rPr lang="en-US" smtClean="0"/>
              <a:t>‹#›</a:t>
            </a:fld>
            <a:endParaRPr lang="en-US"/>
          </a:p>
        </p:txBody>
      </p:sp>
    </p:spTree>
    <p:extLst>
      <p:ext uri="{BB962C8B-B14F-4D97-AF65-F5344CB8AC3E}">
        <p14:creationId xmlns:p14="http://schemas.microsoft.com/office/powerpoint/2010/main" val="366577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3" Type="http://schemas.openxmlformats.org/officeDocument/2006/relationships/hyperlink" Target="https://www.oasis-open.org/policies-guidelines/open-projects-process/#project-specifications" TargetMode="External"/><Relationship Id="rId18" Type="http://schemas.openxmlformats.org/officeDocument/2006/relationships/hyperlink" Target="https://www.oasis-open.org/policies-guidelines/open-projects-process/#releases-and-group-releases-licensing" TargetMode="External"/><Relationship Id="rId26" Type="http://schemas.openxmlformats.org/officeDocument/2006/relationships/hyperlink" Target="https://www.oasis-open.org/policies-guidelines/open-projects-process/#project-specifications-licensing" TargetMode="External"/><Relationship Id="rId39" Type="http://schemas.openxmlformats.org/officeDocument/2006/relationships/hyperlink" Target="https://www.oasis-open.org/policies-guidelines/tc-process-2017-05-26#OScallForConsent" TargetMode="External"/><Relationship Id="rId21" Type="http://schemas.openxmlformats.org/officeDocument/2006/relationships/hyperlink" Target="https://www.oasis-open.org/policies-guidelines/oasis-defined-terms-2018-05-22#dOP-admin" TargetMode="External"/><Relationship Id="rId34" Type="http://schemas.openxmlformats.org/officeDocument/2006/relationships/hyperlink" Target="https://www.oasis-open.org/policies-guidelines/tc-process" TargetMode="External"/><Relationship Id="rId7" Type="http://schemas.openxmlformats.org/officeDocument/2006/relationships/hyperlink" Target="https://www.oasis-open.org/policies-guidelines/oasis-defined-terms-2018-05-22/#dOpenRepo" TargetMode="External"/><Relationship Id="rId12" Type="http://schemas.openxmlformats.org/officeDocument/2006/relationships/hyperlink" Target="https://www.oasis-open.org/policies-guidelines/open-projects-process/#releases-and-group-releases" TargetMode="External"/><Relationship Id="rId17" Type="http://schemas.openxmlformats.org/officeDocument/2006/relationships/hyperlink" Target="https://www.oasis-open.org/policies-guidelines/open-projects-process/#releases-and-group-releases-applicable-licenses" TargetMode="External"/><Relationship Id="rId25" Type="http://schemas.openxmlformats.org/officeDocument/2006/relationships/hyperlink" Target="https://www.oasis-open.org/policies-guidelines/open-projects-process/#project-specifications-publication" TargetMode="External"/><Relationship Id="rId33" Type="http://schemas.openxmlformats.org/officeDocument/2006/relationships/hyperlink" Target="https://www.oasis-open.org/policies-guidelines/tc-process-2017-05-26#OASISstandard" TargetMode="External"/><Relationship Id="rId38" Type="http://schemas.openxmlformats.org/officeDocument/2006/relationships/hyperlink" Target="https://www.oasis-open.org/policies-guidelines/tc-process-2017-05-26#OSpublicRev" TargetMode="External"/><Relationship Id="rId2" Type="http://schemas.openxmlformats.org/officeDocument/2006/relationships/slide" Target="../slides/slide14.xml"/><Relationship Id="rId16" Type="http://schemas.openxmlformats.org/officeDocument/2006/relationships/hyperlink" Target="https://www.oasis-open.org/policies-guidelines/open-projects-process/#releases-and-group-releases-designation" TargetMode="External"/><Relationship Id="rId20" Type="http://schemas.openxmlformats.org/officeDocument/2006/relationships/hyperlink" Target="https://www.oasis-open.org/policies-guidelines/open-projects-process/#project-specifications-template" TargetMode="External"/><Relationship Id="rId29" Type="http://schemas.openxmlformats.org/officeDocument/2006/relationships/hyperlink" Target="https://www.oasis-open.org/policies-guidelines/oasis-defined-terms-2018-05-22#dStatementUse" TargetMode="External"/><Relationship Id="rId1" Type="http://schemas.openxmlformats.org/officeDocument/2006/relationships/notesMaster" Target="../notesMasters/notesMaster1.xml"/><Relationship Id="rId6" Type="http://schemas.openxmlformats.org/officeDocument/2006/relationships/hyperlink" Target="https://www.oasis-open.org/policies-guidelines/oasis-defined-terms-2018-05-22/#dOpenPrj" TargetMode="External"/><Relationship Id="rId11" Type="http://schemas.openxmlformats.org/officeDocument/2006/relationships/hyperlink" Target="https://www.oasis-open.org/policies-guidelines/oasis-defined-terms-2018-05-22#dProj-spec" TargetMode="External"/><Relationship Id="rId24" Type="http://schemas.openxmlformats.org/officeDocument/2006/relationships/hyperlink" Target="https://www.oasis-open.org/policies-guidelines/oasis-defined-terms-2018-05-22#dSpecialMajority" TargetMode="External"/><Relationship Id="rId32" Type="http://schemas.openxmlformats.org/officeDocument/2006/relationships/hyperlink" Target="https://www.oasis-open.org/policies-guidelines/oasis-defined-terms-2018-05-22#dCommitteeSpec" TargetMode="External"/><Relationship Id="rId37" Type="http://schemas.openxmlformats.org/officeDocument/2006/relationships/hyperlink" Target="https://www.oasis-open.org/policies-guidelines/oasis-defined-terms-2018-05-22#dTCAdmin" TargetMode="External"/><Relationship Id="rId40" Type="http://schemas.openxmlformats.org/officeDocument/2006/relationships/hyperlink" Target="https://www.oasis-open.org/policies-guidelines/liaison" TargetMode="External"/><Relationship Id="rId5" Type="http://schemas.openxmlformats.org/officeDocument/2006/relationships/hyperlink" Target="https://www.oasis-open.org/policies-guidelines/oasis-defined-terms-2018-05-22/#dTCAdmin" TargetMode="External"/><Relationship Id="rId15" Type="http://schemas.openxmlformats.org/officeDocument/2006/relationships/hyperlink" Target="https://www.oasis-open.org/policies-guidelines/open-projects-process/#progression-of-project-work-identifying-branches" TargetMode="External"/><Relationship Id="rId23" Type="http://schemas.openxmlformats.org/officeDocument/2006/relationships/hyperlink" Target="https://www.oasis-open.org/policies-guidelines/open-projects-process/#project-specifications-approval-criteria" TargetMode="External"/><Relationship Id="rId28" Type="http://schemas.openxmlformats.org/officeDocument/2006/relationships/hyperlink" Target="https://www.oasis-open.org/policies-guidelines/oasis-defined-terms-2018-05-22#dOASISstandard" TargetMode="External"/><Relationship Id="rId36" Type="http://schemas.openxmlformats.org/officeDocument/2006/relationships/hyperlink" Target="https://www.oasis-open.org/policies-guidelines/ipr#licensing_req" TargetMode="External"/><Relationship Id="rId10" Type="http://schemas.openxmlformats.org/officeDocument/2006/relationships/hyperlink" Target="https://www.oasis-open.org/policies-guidelines/oasis-defined-terms-2018-05-22#dRelease" TargetMode="External"/><Relationship Id="rId19" Type="http://schemas.openxmlformats.org/officeDocument/2006/relationships/hyperlink" Target="https://www.oasis-open.org/policies-guidelines/open-projects-process/#project-specifications-nomination-criteria" TargetMode="External"/><Relationship Id="rId31" Type="http://schemas.openxmlformats.org/officeDocument/2006/relationships/hyperlink" Target="https://www.oasis-open.org/policies-guidelines/oasis-defined-terms-2018-05-22/#dOASISstandard" TargetMode="External"/><Relationship Id="rId4" Type="http://schemas.openxmlformats.org/officeDocument/2006/relationships/hyperlink" Target="https://www.oasis-open.org/policies-guidelines/oasis-defined-terms-2018-05-22/#dSpecialMajority" TargetMode="External"/><Relationship Id="rId9" Type="http://schemas.openxmlformats.org/officeDocument/2006/relationships/hyperlink" Target="https://www.oasis-open.org/policies-guidelines/open-projects-process/#progression-of-project-work-identifying-releases" TargetMode="External"/><Relationship Id="rId14" Type="http://schemas.openxmlformats.org/officeDocument/2006/relationships/hyperlink" Target="https://www.oasis-open.org/policies-guidelines/open-projects-process/#oasis-standard-approval-external-submissions" TargetMode="External"/><Relationship Id="rId22" Type="http://schemas.openxmlformats.org/officeDocument/2006/relationships/hyperlink" Target="https://www.oasis-open.org/policies-guidelines/open-projects-process/#project-specifications-drafts" TargetMode="External"/><Relationship Id="rId27" Type="http://schemas.openxmlformats.org/officeDocument/2006/relationships/hyperlink" Target="https://www.oasis-open.org/policies-guidelines/open-projects-process/#project-specifications-implementations" TargetMode="External"/><Relationship Id="rId30" Type="http://schemas.openxmlformats.org/officeDocument/2006/relationships/hyperlink" Target="https://www.oasis-open.org/policies-guidelines/oasis-defined-terms-2018-05-22#dPGB" TargetMode="External"/><Relationship Id="rId35" Type="http://schemas.openxmlformats.org/officeDocument/2006/relationships/hyperlink" Target="https://www.oasis-open.org/policies-guidelines/oasis-defined-terms-2018-05-22#dTechnicalCommittee" TargetMode="External"/><Relationship Id="rId8" Type="http://schemas.openxmlformats.org/officeDocument/2006/relationships/hyperlink" Target="https://www.oasis-open.org/policies-guidelines/open-projects-process/#progression-of-project-work" TargetMode="External"/><Relationship Id="rId3" Type="http://schemas.openxmlformats.org/officeDocument/2006/relationships/hyperlink" Target="https://www.oasis-open.org/policies-guidelines/oasis-defined-terms-2018-05-22/#dPGB"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2</a:t>
            </a:fld>
            <a:endParaRPr lang="en-US"/>
          </a:p>
        </p:txBody>
      </p:sp>
    </p:spTree>
    <p:extLst>
      <p:ext uri="{BB962C8B-B14F-4D97-AF65-F5344CB8AC3E}">
        <p14:creationId xmlns:p14="http://schemas.microsoft.com/office/powerpoint/2010/main" val="256539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368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4925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21</a:t>
            </a:fld>
            <a:endParaRPr lang="en-US" dirty="0"/>
          </a:p>
        </p:txBody>
      </p:sp>
    </p:spTree>
    <p:extLst>
      <p:ext uri="{BB962C8B-B14F-4D97-AF65-F5344CB8AC3E}">
        <p14:creationId xmlns:p14="http://schemas.microsoft.com/office/powerpoint/2010/main" val="3677945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448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5738df322_0_0:notes"/>
          <p:cNvSpPr>
            <a:spLocks noGrp="1" noRot="1" noChangeAspect="1"/>
          </p:cNvSpPr>
          <p:nvPr>
            <p:ph type="sldImg" idx="2"/>
          </p:nvPr>
        </p:nvSpPr>
        <p:spPr>
          <a:xfrm>
            <a:off x="287338" y="690563"/>
            <a:ext cx="6134100" cy="34512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5738df322_0_0:notes"/>
          <p:cNvSpPr txBox="1">
            <a:spLocks noGrp="1"/>
          </p:cNvSpPr>
          <p:nvPr>
            <p:ph type="body" idx="1"/>
          </p:nvPr>
        </p:nvSpPr>
        <p:spPr>
          <a:xfrm>
            <a:off x="670892" y="4371769"/>
            <a:ext cx="5367130" cy="41416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1a94ab5c43_0_398:notes"/>
          <p:cNvSpPr>
            <a:spLocks noGrp="1" noRot="1" noChangeAspect="1"/>
          </p:cNvSpPr>
          <p:nvPr>
            <p:ph type="sldImg" idx="2"/>
          </p:nvPr>
        </p:nvSpPr>
        <p:spPr>
          <a:xfrm>
            <a:off x="287338" y="690563"/>
            <a:ext cx="6134100" cy="345122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0" name="Google Shape;380;g31a94ab5c43_0_398:notes"/>
          <p:cNvSpPr txBox="1">
            <a:spLocks noGrp="1"/>
          </p:cNvSpPr>
          <p:nvPr>
            <p:ph type="body" idx="1"/>
          </p:nvPr>
        </p:nvSpPr>
        <p:spPr>
          <a:xfrm>
            <a:off x="894522" y="4371769"/>
            <a:ext cx="4919870" cy="414167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endParaRPr sz="180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1200" b="1">
              <a:latin typeface="Montserrat"/>
              <a:ea typeface="Montserrat"/>
              <a:cs typeface="Montserrat"/>
              <a:sym typeface="Montserra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14769ac3b9_0_1:notes"/>
          <p:cNvSpPr>
            <a:spLocks noGrp="1" noRot="1" noChangeAspect="1"/>
          </p:cNvSpPr>
          <p:nvPr>
            <p:ph type="sldImg" idx="2"/>
          </p:nvPr>
        </p:nvSpPr>
        <p:spPr>
          <a:xfrm>
            <a:off x="287338" y="690563"/>
            <a:ext cx="6134100" cy="345122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14769ac3b9_0_1:notes"/>
          <p:cNvSpPr txBox="1">
            <a:spLocks noGrp="1"/>
          </p:cNvSpPr>
          <p:nvPr>
            <p:ph type="body" idx="1"/>
          </p:nvPr>
        </p:nvSpPr>
        <p:spPr>
          <a:xfrm>
            <a:off x="670892" y="4371769"/>
            <a:ext cx="5367130" cy="41416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1a94ab5c43_0_0:notes"/>
          <p:cNvSpPr>
            <a:spLocks noGrp="1" noRot="1" noChangeAspect="1"/>
          </p:cNvSpPr>
          <p:nvPr>
            <p:ph type="sldImg" idx="2"/>
          </p:nvPr>
        </p:nvSpPr>
        <p:spPr>
          <a:xfrm>
            <a:off x="287338" y="690563"/>
            <a:ext cx="6134100" cy="34512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g31a94ab5c43_0_0:notes"/>
          <p:cNvSpPr txBox="1">
            <a:spLocks noGrp="1"/>
          </p:cNvSpPr>
          <p:nvPr>
            <p:ph type="body" idx="1"/>
          </p:nvPr>
        </p:nvSpPr>
        <p:spPr>
          <a:xfrm>
            <a:off x="670892" y="4371769"/>
            <a:ext cx="5367130" cy="4141676"/>
          </a:xfrm>
          <a:prstGeom prst="rect">
            <a:avLst/>
          </a:prstGeom>
          <a:noFill/>
          <a:ln>
            <a:noFill/>
          </a:ln>
        </p:spPr>
        <p:txBody>
          <a:bodyPr spcFirstLastPara="1" wrap="square" lIns="91425" tIns="91425" rIns="91425" bIns="91425" anchor="t" anchorCtr="0">
            <a:noAutofit/>
          </a:bodyPr>
          <a:lstStyle/>
          <a:p>
            <a:pPr marL="254000" lvl="0" indent="-165100" algn="l" rtl="0">
              <a:lnSpc>
                <a:spcPct val="100000"/>
              </a:lnSpc>
              <a:spcBef>
                <a:spcPts val="0"/>
              </a:spcBef>
              <a:spcAft>
                <a:spcPts val="0"/>
              </a:spcAft>
              <a:buSzPts val="600"/>
              <a:buChar char="-"/>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99124dbe11_0_109:notes"/>
          <p:cNvSpPr txBox="1">
            <a:spLocks noGrp="1"/>
          </p:cNvSpPr>
          <p:nvPr>
            <p:ph type="body" idx="1"/>
          </p:nvPr>
        </p:nvSpPr>
        <p:spPr>
          <a:xfrm>
            <a:off x="670892" y="4371769"/>
            <a:ext cx="5367130" cy="41416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 name="Google Shape;459;g99124dbe11_0_109:notes"/>
          <p:cNvSpPr>
            <a:spLocks noGrp="1" noRot="1" noChangeAspect="1"/>
          </p:cNvSpPr>
          <p:nvPr>
            <p:ph type="sldImg" idx="2"/>
          </p:nvPr>
        </p:nvSpPr>
        <p:spPr>
          <a:xfrm>
            <a:off x="287338" y="690563"/>
            <a:ext cx="6134100" cy="34512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1" dirty="0">
                <a:solidFill>
                  <a:srgbClr val="FF0000"/>
                </a:solidFill>
              </a:rPr>
              <a:t>NOTES:</a:t>
            </a:r>
          </a:p>
          <a:p>
            <a:pPr marL="228600" indent="-228600" algn="l">
              <a:buAutoNum type="arabicPeriod"/>
            </a:pPr>
            <a:r>
              <a:rPr lang="en-US" sz="1200" b="1" baseline="0" dirty="0">
                <a:solidFill>
                  <a:srgbClr val="FF0000"/>
                </a:solidFill>
                <a:highlight>
                  <a:srgbClr val="FFFF00"/>
                </a:highlight>
              </a:rPr>
              <a:t>TSCs may go through multiple iterations of PSDs before arriving at a final version.</a:t>
            </a:r>
          </a:p>
          <a:p>
            <a:pPr marL="228600" indent="-228600" algn="l">
              <a:buAutoNum type="arabicPeriod"/>
            </a:pPr>
            <a:r>
              <a:rPr lang="en-US" b="1" i="0" dirty="0">
                <a:solidFill>
                  <a:srgbClr val="242424"/>
                </a:solidFill>
                <a:effectLst/>
                <a:highlight>
                  <a:srgbClr val="FFFF00"/>
                </a:highlight>
                <a:latin typeface="WordVisi_MSFontService"/>
              </a:rPr>
              <a:t>There is a 2-week notice requirement before Voting to approve a PSD or PS or advance to OS.</a:t>
            </a:r>
          </a:p>
          <a:p>
            <a:pPr marL="228600" indent="-228600" algn="l">
              <a:buAutoNum type="arabicPeriod"/>
            </a:pPr>
            <a:r>
              <a:rPr lang="en-US" sz="1200" b="1" i="0" baseline="0" dirty="0">
                <a:solidFill>
                  <a:srgbClr val="242424"/>
                </a:solidFill>
                <a:effectLst/>
                <a:highlight>
                  <a:srgbClr val="FFFF00"/>
                </a:highlight>
                <a:latin typeface="WordVisi_MSFontService"/>
              </a:rPr>
              <a:t>Each work product proceeds through the process independently unlike Release or Group Releases.</a:t>
            </a:r>
            <a:endParaRPr lang="en-US" sz="1200" b="1" baseline="0" dirty="0">
              <a:solidFill>
                <a:srgbClr val="FF0000"/>
              </a:solidFill>
              <a:highlight>
                <a:srgbClr val="FFFF00"/>
              </a:highlight>
            </a:endParaRPr>
          </a:p>
          <a:p>
            <a:pPr algn="l"/>
            <a:endParaRPr lang="en-US" sz="1400" b="1" dirty="0">
              <a:solidFill>
                <a:srgbClr val="FF0000"/>
              </a:solidFill>
            </a:endParaRPr>
          </a:p>
          <a:p>
            <a:pPr algn="l"/>
            <a:r>
              <a:rPr lang="en-US" sz="1400" b="1" dirty="0">
                <a:solidFill>
                  <a:srgbClr val="FF0000"/>
                </a:solidFill>
              </a:rPr>
              <a:t>DEFINITIONS:</a:t>
            </a:r>
          </a:p>
          <a:p>
            <a:pPr algn="l">
              <a:buFont typeface="+mj-lt"/>
              <a:buAutoNum type="alphaLcPeriod"/>
            </a:pPr>
            <a:r>
              <a:rPr lang="en-US" b="1" i="0" dirty="0">
                <a:solidFill>
                  <a:srgbClr val="0A2540"/>
                </a:solidFill>
                <a:effectLst/>
                <a:latin typeface="Poppins" panose="00000500000000000000" pitchFamily="2" charset="0"/>
              </a:rPr>
              <a:t>“</a:t>
            </a:r>
            <a:r>
              <a:rPr lang="en-US" b="1" i="1" dirty="0">
                <a:solidFill>
                  <a:srgbClr val="0A2540"/>
                </a:solidFill>
                <a:effectLst/>
                <a:latin typeface="Poppins" panose="00000500000000000000" pitchFamily="2" charset="0"/>
              </a:rPr>
              <a:t>Project Specification</a:t>
            </a:r>
            <a:r>
              <a:rPr lang="en-US" b="1" i="0" dirty="0">
                <a:solidFill>
                  <a:srgbClr val="0A2540"/>
                </a:solidFill>
                <a:effectLst/>
                <a:latin typeface="Poppins" panose="00000500000000000000" pitchFamily="2" charset="0"/>
              </a:rPr>
              <a:t>” </a:t>
            </a:r>
            <a:r>
              <a:rPr lang="en-US" b="0" i="0" dirty="0">
                <a:solidFill>
                  <a:srgbClr val="0A2540"/>
                </a:solidFill>
                <a:effectLst/>
                <a:latin typeface="Poppins" panose="00000500000000000000" pitchFamily="2" charset="0"/>
              </a:rPr>
              <a:t>is one or more Release(s) or subsets of Release(s) of an OASIS Open Project properly prepared and nominated by the</a:t>
            </a:r>
            <a:r>
              <a:rPr lang="en-US" sz="1200" b="0" i="0" kern="1200" dirty="0">
                <a:solidFill>
                  <a:srgbClr val="0A2540"/>
                </a:solidFill>
                <a:effectLst/>
                <a:latin typeface="Poppins" panose="00000500000000000000" pitchFamily="2" charset="0"/>
                <a:ea typeface="+mn-ea"/>
                <a:cs typeface="+mn-cs"/>
              </a:rPr>
              <a:t> </a:t>
            </a:r>
            <a:r>
              <a:rPr lang="en-US" sz="1200" b="0" i="0" u="none" kern="1200" dirty="0">
                <a:solidFill>
                  <a:srgbClr val="0A2540"/>
                </a:solidFill>
                <a:effectLst/>
                <a:latin typeface="Poppins" panose="00000500000000000000" pitchFamily="2" charset="0"/>
                <a:ea typeface="+mn-ea"/>
                <a:cs typeface="+mn-cs"/>
                <a:hlinkClick r:id="rId3">
                  <a:extLst>
                    <a:ext uri="{A12FA001-AC4F-418D-AE19-62706E023703}">
                      <ahyp:hlinkClr xmlns:ahyp="http://schemas.microsoft.com/office/drawing/2018/hyperlinkcolor" val="tx"/>
                    </a:ext>
                  </a:extLst>
                </a:hlinkClick>
              </a:rPr>
              <a:t>Project Governing Board</a:t>
            </a:r>
            <a:r>
              <a:rPr lang="en-US" sz="1200" b="0" i="0" u="sng" kern="1200" dirty="0">
                <a:solidFill>
                  <a:srgbClr val="0A2540"/>
                </a:solidFill>
                <a:effectLst/>
                <a:latin typeface="Poppins" panose="00000500000000000000" pitchFamily="2" charset="0"/>
                <a:ea typeface="+mn-ea"/>
                <a:cs typeface="+mn-cs"/>
              </a:rPr>
              <a:t> </a:t>
            </a:r>
            <a:r>
              <a:rPr lang="en-US" sz="1200" b="0" i="0" kern="1200" dirty="0">
                <a:solidFill>
                  <a:srgbClr val="0A2540"/>
                </a:solidFill>
                <a:effectLst/>
                <a:latin typeface="Poppins" panose="00000500000000000000" pitchFamily="2" charset="0"/>
                <a:ea typeface="+mn-ea"/>
                <a:cs typeface="+mn-cs"/>
              </a:rPr>
              <a:t>(</a:t>
            </a:r>
            <a:r>
              <a:rPr lang="en-US" b="0" i="0" dirty="0">
                <a:solidFill>
                  <a:srgbClr val="0A2540"/>
                </a:solidFill>
                <a:effectLst/>
                <a:latin typeface="Poppins" panose="00000500000000000000" pitchFamily="2" charset="0"/>
              </a:rPr>
              <a:t>PGB) and approved as such by the Members of the PGB </a:t>
            </a:r>
            <a:r>
              <a:rPr lang="en-US" sz="1200" b="0" i="0" kern="1200" dirty="0">
                <a:solidFill>
                  <a:srgbClr val="0A2540"/>
                </a:solidFill>
                <a:effectLst/>
                <a:latin typeface="Poppins" panose="00000500000000000000" pitchFamily="2" charset="0"/>
                <a:ea typeface="+mn-ea"/>
                <a:cs typeface="+mn-cs"/>
              </a:rPr>
              <a:t>by a </a:t>
            </a:r>
            <a:r>
              <a:rPr lang="en-US" sz="1200" b="0" i="0" kern="1200" dirty="0">
                <a:solidFill>
                  <a:srgbClr val="0A2540"/>
                </a:solidFill>
                <a:effectLst/>
                <a:latin typeface="Poppins" panose="00000500000000000000" pitchFamily="2" charset="0"/>
                <a:ea typeface="+mn-ea"/>
                <a:cs typeface="+mn-cs"/>
                <a:hlinkClick r:id="rId4">
                  <a:extLst>
                    <a:ext uri="{A12FA001-AC4F-418D-AE19-62706E023703}">
                      <ahyp:hlinkClr xmlns:ahyp="http://schemas.microsoft.com/office/drawing/2018/hyperlinkcolor" val="tx"/>
                    </a:ext>
                  </a:extLst>
                </a:hlinkClick>
              </a:rPr>
              <a:t>Special Majority Vote</a:t>
            </a:r>
            <a:r>
              <a:rPr lang="en-US" sz="1200" b="0" i="0" kern="1200" dirty="0">
                <a:solidFill>
                  <a:srgbClr val="0A2540"/>
                </a:solidFill>
                <a:effectLst/>
                <a:latin typeface="Poppins" panose="00000500000000000000" pitchFamily="2" charset="0"/>
                <a:ea typeface="+mn-ea"/>
                <a:cs typeface="+mn-cs"/>
              </a:rPr>
              <a:t>.</a:t>
            </a:r>
          </a:p>
          <a:p>
            <a:pPr marL="0" indent="-228600" algn="l" defTabSz="914400" rtl="0" eaLnBrk="1" latinLnBrk="0" hangingPunct="1">
              <a:buFont typeface="+mj-lt"/>
              <a:buAutoNum type="alphaLcPeriod"/>
            </a:pPr>
            <a:r>
              <a:rPr lang="en-US" b="1" i="0" dirty="0">
                <a:solidFill>
                  <a:srgbClr val="0A2540"/>
                </a:solidFill>
                <a:effectLst/>
                <a:latin typeface="Poppins" panose="00000500000000000000" pitchFamily="2" charset="0"/>
              </a:rPr>
              <a:t>“</a:t>
            </a:r>
            <a:r>
              <a:rPr lang="en-US" b="1" i="1" dirty="0">
                <a:solidFill>
                  <a:srgbClr val="0A2540"/>
                </a:solidFill>
                <a:effectLst/>
                <a:latin typeface="Poppins" panose="00000500000000000000" pitchFamily="2" charset="0"/>
              </a:rPr>
              <a:t>Special Majority Vote</a:t>
            </a:r>
            <a:r>
              <a:rPr lang="en-US" b="1" i="0" dirty="0">
                <a:solidFill>
                  <a:srgbClr val="0A2540"/>
                </a:solidFill>
                <a:effectLst/>
                <a:latin typeface="Poppins" panose="00000500000000000000" pitchFamily="2" charset="0"/>
              </a:rPr>
              <a:t>” </a:t>
            </a:r>
            <a:r>
              <a:rPr lang="en-US" b="0" i="0" dirty="0">
                <a:solidFill>
                  <a:srgbClr val="0A2540"/>
                </a:solidFill>
                <a:effectLst/>
                <a:latin typeface="Poppins" panose="00000500000000000000" pitchFamily="2" charset="0"/>
              </a:rPr>
              <a:t>is a vote in which at least 2/3 (two thirds) of the eligible voters vote “yes” and no more than 1/4 (one fourth) of the eligible voters vote “no”. These numbers are based on the total number of eligible voters in the committee. Abstentions are not counted. For example, in a Technical Committee in which there are 30 Voting Members, at least 20 Voting Members must vote “yes” for a motion to pass; but if 8 or more vote “no” then the motion fails. All Special Majority Votes must be conducted via electronic ballot by the </a:t>
            </a:r>
            <a:r>
              <a:rPr lang="en-US" b="0" i="0" u="sng" dirty="0">
                <a:solidFill>
                  <a:srgbClr val="2248E5"/>
                </a:solidFill>
                <a:effectLst/>
                <a:latin typeface="Poppins" panose="00000500000000000000" pitchFamily="2" charset="0"/>
                <a:hlinkClick r:id="rId5"/>
              </a:rPr>
              <a:t>OASIS TC </a:t>
            </a:r>
            <a:r>
              <a:rPr lang="en-US" sz="1200" b="0" i="0" kern="1200" dirty="0">
                <a:solidFill>
                  <a:srgbClr val="0A2540"/>
                </a:solidFill>
                <a:effectLst/>
                <a:latin typeface="Poppins" panose="00000500000000000000" pitchFamily="2" charset="0"/>
                <a:ea typeface="+mn-ea"/>
                <a:cs typeface="+mn-cs"/>
                <a:hlinkClick r:id="rId5">
                  <a:extLst>
                    <a:ext uri="{A12FA001-AC4F-418D-AE19-62706E023703}">
                      <ahyp:hlinkClr xmlns:ahyp="http://schemas.microsoft.com/office/drawing/2018/hyperlinkcolor" val="tx"/>
                    </a:ext>
                  </a:extLst>
                </a:hlinkClick>
              </a:rPr>
              <a:t>Administrator</a:t>
            </a:r>
            <a:r>
              <a:rPr lang="en-US" sz="1200" b="0" i="0" kern="1200" dirty="0">
                <a:solidFill>
                  <a:srgbClr val="0A2540"/>
                </a:solidFill>
                <a:effectLst/>
                <a:latin typeface="Poppins" panose="00000500000000000000"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mj-lt"/>
              <a:buAutoNum type="alphaLcPeriod"/>
              <a:tabLst/>
              <a:defRPr/>
            </a:pPr>
            <a:r>
              <a:rPr lang="en-US" b="1" i="0" dirty="0">
                <a:solidFill>
                  <a:srgbClr val="0A2540"/>
                </a:solidFill>
                <a:effectLst/>
                <a:latin typeface="Poppins" panose="00000500000000000000" pitchFamily="2" charset="0"/>
              </a:rPr>
              <a:t>“</a:t>
            </a:r>
            <a:r>
              <a:rPr lang="en-US" b="1" i="1" dirty="0">
                <a:solidFill>
                  <a:srgbClr val="0A2540"/>
                </a:solidFill>
                <a:effectLst/>
                <a:latin typeface="Poppins" panose="00000500000000000000" pitchFamily="2" charset="0"/>
              </a:rPr>
              <a:t>OASIS Open Project Administrator</a:t>
            </a:r>
            <a:r>
              <a:rPr lang="en-US" b="1" i="0" dirty="0">
                <a:solidFill>
                  <a:srgbClr val="0A2540"/>
                </a:solidFill>
                <a:effectLst/>
                <a:latin typeface="Poppins" panose="00000500000000000000" pitchFamily="2" charset="0"/>
              </a:rPr>
              <a:t>” </a:t>
            </a:r>
            <a:r>
              <a:rPr lang="en-US" b="0" i="0" dirty="0">
                <a:solidFill>
                  <a:srgbClr val="0A2540"/>
                </a:solidFill>
                <a:effectLst/>
                <a:latin typeface="Poppins" panose="00000500000000000000" pitchFamily="2" charset="0"/>
              </a:rPr>
              <a:t>is the person or persons representing OASIS in administrative matters </a:t>
            </a:r>
            <a:r>
              <a:rPr lang="en-US" sz="1200" b="0" i="0" kern="1200" dirty="0">
                <a:solidFill>
                  <a:srgbClr val="0A2540"/>
                </a:solidFill>
                <a:effectLst/>
                <a:latin typeface="Poppins" panose="00000500000000000000" pitchFamily="2" charset="0"/>
                <a:ea typeface="+mn-ea"/>
                <a:cs typeface="+mn-cs"/>
              </a:rPr>
              <a:t>relating to </a:t>
            </a:r>
            <a:r>
              <a:rPr lang="en-US" sz="1200" b="0" i="0" kern="1200" dirty="0">
                <a:solidFill>
                  <a:srgbClr val="0A2540"/>
                </a:solidFill>
                <a:effectLst/>
                <a:latin typeface="Poppins" panose="00000500000000000000" pitchFamily="2" charset="0"/>
                <a:ea typeface="+mn-ea"/>
                <a:cs typeface="+mn-cs"/>
                <a:hlinkClick r:id="rId6">
                  <a:extLst>
                    <a:ext uri="{A12FA001-AC4F-418D-AE19-62706E023703}">
                      <ahyp:hlinkClr xmlns:ahyp="http://schemas.microsoft.com/office/drawing/2018/hyperlinkcolor" val="tx"/>
                    </a:ext>
                  </a:extLst>
                </a:hlinkClick>
              </a:rPr>
              <a:t>Open Projects</a:t>
            </a:r>
            <a:r>
              <a:rPr lang="en-US" sz="1200" b="0" i="0" kern="1200" dirty="0">
                <a:solidFill>
                  <a:srgbClr val="0A2540"/>
                </a:solidFill>
                <a:effectLst/>
                <a:latin typeface="Poppins" panose="00000500000000000000" pitchFamily="2" charset="0"/>
                <a:ea typeface="+mn-ea"/>
                <a:cs typeface="+mn-cs"/>
              </a:rPr>
              <a:t>, </a:t>
            </a:r>
            <a:r>
              <a:rPr lang="en-US" sz="1200" b="0" i="0" kern="1200" dirty="0">
                <a:solidFill>
                  <a:srgbClr val="0A2540"/>
                </a:solidFill>
                <a:effectLst/>
                <a:latin typeface="Poppins" panose="00000500000000000000" pitchFamily="2" charset="0"/>
                <a:ea typeface="+mn-ea"/>
                <a:cs typeface="+mn-cs"/>
                <a:hlinkClick r:id="rId7">
                  <a:extLst>
                    <a:ext uri="{A12FA001-AC4F-418D-AE19-62706E023703}">
                      <ahyp:hlinkClr xmlns:ahyp="http://schemas.microsoft.com/office/drawing/2018/hyperlinkcolor" val="tx"/>
                    </a:ext>
                  </a:extLst>
                </a:hlinkClick>
              </a:rPr>
              <a:t>Open Repositories</a:t>
            </a:r>
            <a:r>
              <a:rPr lang="en-US" sz="1200" b="0" i="0" kern="1200" dirty="0">
                <a:solidFill>
                  <a:srgbClr val="0A2540"/>
                </a:solidFill>
                <a:effectLst/>
                <a:latin typeface="Poppins" panose="00000500000000000000" pitchFamily="2" charset="0"/>
                <a:ea typeface="+mn-ea"/>
                <a:cs typeface="+mn-cs"/>
              </a:rPr>
              <a:t>, or </a:t>
            </a:r>
            <a:r>
              <a:rPr lang="en-US" sz="1200" b="0" i="0" kern="1200" dirty="0">
                <a:solidFill>
                  <a:srgbClr val="0A2540"/>
                </a:solidFill>
                <a:effectLst/>
                <a:latin typeface="Poppins" panose="00000500000000000000" pitchFamily="2" charset="0"/>
                <a:ea typeface="+mn-ea"/>
                <a:cs typeface="+mn-cs"/>
                <a:hlinkClick r:id="rId3">
                  <a:extLst>
                    <a:ext uri="{A12FA001-AC4F-418D-AE19-62706E023703}">
                      <ahyp:hlinkClr xmlns:ahyp="http://schemas.microsoft.com/office/drawing/2018/hyperlinkcolor" val="tx"/>
                    </a:ext>
                  </a:extLst>
                </a:hlinkClick>
              </a:rPr>
              <a:t>Project Governing Boards</a:t>
            </a:r>
            <a:r>
              <a:rPr lang="en-US" sz="1200" b="0" i="0" kern="1200" dirty="0">
                <a:solidFill>
                  <a:srgbClr val="0A2540"/>
                </a:solidFill>
                <a:effectLst/>
                <a:latin typeface="Poppins" panose="00000500000000000000" pitchFamily="2" charset="0"/>
                <a:ea typeface="+mn-ea"/>
                <a:cs typeface="+mn-cs"/>
              </a:rPr>
              <a:t>. All official communications must be sent to op-admin@oasis-open.org.</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dirty="0">
              <a:solidFill>
                <a:srgbClr val="0A2540"/>
              </a:solidFill>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dirty="0">
              <a:solidFill>
                <a:srgbClr val="0A2540"/>
              </a:solidFill>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i="0" dirty="0">
                <a:solidFill>
                  <a:srgbClr val="0A2540"/>
                </a:solidFill>
                <a:effectLst/>
                <a:latin typeface="Poppins" panose="00000500000000000000" pitchFamily="2" charset="0"/>
              </a:rPr>
              <a:t>OPEN PROJECT LIGHTWEIGHT RULES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i="0" dirty="0">
              <a:solidFill>
                <a:srgbClr val="0A2540"/>
              </a:solidFill>
              <a:effectLst/>
              <a:latin typeface="Poppins" panose="00000500000000000000" pitchFamily="2" charset="0"/>
            </a:endParaRPr>
          </a:p>
          <a:p>
            <a:pPr algn="l"/>
            <a:r>
              <a:rPr lang="en-US" b="1" i="0" u="sng" dirty="0">
                <a:solidFill>
                  <a:srgbClr val="0A2540"/>
                </a:solidFill>
                <a:effectLst/>
                <a:latin typeface="Poppins" panose="00000500000000000000" pitchFamily="2" charset="0"/>
                <a:hlinkClick r:id="rId8"/>
              </a:rPr>
              <a:t>11. Progression of Project Work</a:t>
            </a:r>
            <a:endParaRPr lang="en-US" b="1" i="0" dirty="0">
              <a:solidFill>
                <a:srgbClr val="0A2540"/>
              </a:solidFill>
              <a:effectLst/>
              <a:latin typeface="Poppins" panose="00000500000000000000" pitchFamily="2" charset="0"/>
            </a:endParaRPr>
          </a:p>
          <a:p>
            <a:pPr algn="l"/>
            <a:r>
              <a:rPr lang="en-US" b="0" i="0" u="sng" dirty="0">
                <a:solidFill>
                  <a:srgbClr val="2248E5"/>
                </a:solidFill>
                <a:effectLst/>
                <a:latin typeface="Poppins" panose="00000500000000000000" pitchFamily="2" charset="0"/>
                <a:hlinkClick r:id="rId9"/>
              </a:rPr>
              <a:t>11.1</a:t>
            </a:r>
            <a:r>
              <a:rPr lang="en-US" b="0" i="0" dirty="0">
                <a:solidFill>
                  <a:srgbClr val="0A2540"/>
                </a:solidFill>
                <a:effectLst/>
                <a:latin typeface="Poppins" panose="00000500000000000000" pitchFamily="2" charset="0"/>
              </a:rPr>
              <a:t> In addition to making available the contributions provided by Contributors, via their Project Repositories, Projects may designate specific portions of their output as official </a:t>
            </a:r>
            <a:r>
              <a:rPr lang="en-US" b="0" i="1" u="sng" dirty="0">
                <a:solidFill>
                  <a:srgbClr val="2248E5"/>
                </a:solidFill>
                <a:effectLst/>
                <a:latin typeface="Poppins" panose="00000500000000000000" pitchFamily="2" charset="0"/>
                <a:hlinkClick r:id="rId10"/>
              </a:rPr>
              <a:t>Releases</a:t>
            </a:r>
            <a:r>
              <a:rPr lang="en-US" b="0" i="0" dirty="0">
                <a:solidFill>
                  <a:srgbClr val="0A2540"/>
                </a:solidFill>
                <a:effectLst/>
                <a:latin typeface="Poppins" panose="00000500000000000000" pitchFamily="2" charset="0"/>
              </a:rPr>
              <a:t>, Group Releases, Project Specification Drafts or </a:t>
            </a:r>
            <a:r>
              <a:rPr lang="en-US" b="0" i="1" u="sng" dirty="0">
                <a:solidFill>
                  <a:srgbClr val="2248E5"/>
                </a:solidFill>
                <a:effectLst/>
                <a:latin typeface="Poppins" panose="00000500000000000000" pitchFamily="2" charset="0"/>
                <a:hlinkClick r:id="rId11"/>
              </a:rPr>
              <a:t>Project Specifications</a:t>
            </a:r>
            <a:r>
              <a:rPr lang="en-US" b="0" i="0" dirty="0">
                <a:solidFill>
                  <a:srgbClr val="0A2540"/>
                </a:solidFill>
                <a:effectLst/>
                <a:latin typeface="Poppins" panose="00000500000000000000" pitchFamily="2" charset="0"/>
              </a:rPr>
              <a:t>, and nominate them for further advancement, on the terms set forth in </a:t>
            </a:r>
            <a:r>
              <a:rPr lang="en-US" b="0" i="0" u="sng" dirty="0">
                <a:solidFill>
                  <a:srgbClr val="2248E5"/>
                </a:solidFill>
                <a:effectLst/>
                <a:latin typeface="Poppins" panose="00000500000000000000" pitchFamily="2" charset="0"/>
                <a:hlinkClick r:id="rId8"/>
              </a:rPr>
              <a:t>Sections 11</a:t>
            </a:r>
            <a:r>
              <a:rPr lang="en-US" b="0" i="0" dirty="0">
                <a:solidFill>
                  <a:srgbClr val="0A2540"/>
                </a:solidFill>
                <a:effectLst/>
                <a:latin typeface="Poppins" panose="00000500000000000000" pitchFamily="2" charset="0"/>
              </a:rPr>
              <a:t>, </a:t>
            </a:r>
            <a:r>
              <a:rPr lang="en-US" b="0" i="0" u="sng" dirty="0">
                <a:solidFill>
                  <a:srgbClr val="2248E5"/>
                </a:solidFill>
                <a:effectLst/>
                <a:latin typeface="Poppins" panose="00000500000000000000" pitchFamily="2" charset="0"/>
                <a:hlinkClick r:id="rId12"/>
              </a:rPr>
              <a:t>12</a:t>
            </a:r>
            <a:r>
              <a:rPr lang="en-US" b="0" i="0" dirty="0">
                <a:solidFill>
                  <a:srgbClr val="0A2540"/>
                </a:solidFill>
                <a:effectLst/>
                <a:latin typeface="Poppins" panose="00000500000000000000" pitchFamily="2" charset="0"/>
              </a:rPr>
              <a:t>, </a:t>
            </a:r>
            <a:r>
              <a:rPr lang="en-US" b="0" i="0" u="sng" dirty="0">
                <a:solidFill>
                  <a:srgbClr val="2248E5"/>
                </a:solidFill>
                <a:effectLst/>
                <a:latin typeface="Poppins" panose="00000500000000000000" pitchFamily="2" charset="0"/>
                <a:hlinkClick r:id="rId13"/>
              </a:rPr>
              <a:t>13</a:t>
            </a:r>
            <a:r>
              <a:rPr lang="en-US" b="0" i="0" dirty="0">
                <a:solidFill>
                  <a:srgbClr val="0A2540"/>
                </a:solidFill>
                <a:effectLst/>
                <a:latin typeface="Poppins" panose="00000500000000000000" pitchFamily="2" charset="0"/>
              </a:rPr>
              <a:t> and </a:t>
            </a:r>
            <a:r>
              <a:rPr lang="en-US" b="0" i="0" u="sng" dirty="0">
                <a:solidFill>
                  <a:srgbClr val="2248E5"/>
                </a:solidFill>
                <a:effectLst/>
                <a:latin typeface="Poppins" panose="00000500000000000000" pitchFamily="2" charset="0"/>
                <a:hlinkClick r:id="rId14"/>
              </a:rPr>
              <a:t>14</a:t>
            </a:r>
            <a:r>
              <a:rPr lang="en-US" b="0" i="0" dirty="0">
                <a:solidFill>
                  <a:srgbClr val="0A2540"/>
                </a:solidFill>
                <a:effectLst/>
                <a:latin typeface="Poppins" panose="00000500000000000000" pitchFamily="2" charset="0"/>
              </a:rPr>
              <a:t>.</a:t>
            </a:r>
          </a:p>
          <a:p>
            <a:pPr algn="l"/>
            <a:r>
              <a:rPr lang="en-US" b="0" i="0" u="sng" dirty="0">
                <a:solidFill>
                  <a:srgbClr val="2248E5"/>
                </a:solidFill>
                <a:effectLst/>
                <a:latin typeface="Poppins" panose="00000500000000000000" pitchFamily="2" charset="0"/>
                <a:hlinkClick r:id="rId15"/>
              </a:rPr>
              <a:t>12.2</a:t>
            </a:r>
            <a:r>
              <a:rPr lang="en-US" b="0" i="0" dirty="0">
                <a:solidFill>
                  <a:srgbClr val="0A2540"/>
                </a:solidFill>
                <a:effectLst/>
                <a:latin typeface="Poppins" panose="00000500000000000000" pitchFamily="2" charset="0"/>
              </a:rPr>
              <a:t> Where the PGB or a consensus among the Contributors indicates that a specific set of contributions should be formally considered as a Release, Group Release, Draft Project Specification or Project Specification, then in preparation for that consideration, the Maintainers shall arrange the relevant material in the relevant Project Repository or repositories so that the set can be accessed and referenced as a distinct branch (a Designated Branch).</a:t>
            </a:r>
          </a:p>
          <a:p>
            <a:pPr algn="l"/>
            <a:r>
              <a:rPr lang="en-US" b="1" i="0" u="sng" dirty="0">
                <a:solidFill>
                  <a:srgbClr val="0A2540"/>
                </a:solidFill>
                <a:effectLst/>
                <a:latin typeface="Poppins" panose="00000500000000000000" pitchFamily="2" charset="0"/>
                <a:hlinkClick r:id="rId12"/>
              </a:rPr>
              <a:t>12. Releases and Group Releases</a:t>
            </a:r>
            <a:endParaRPr lang="en-US" b="1" i="0" dirty="0">
              <a:solidFill>
                <a:srgbClr val="0A2540"/>
              </a:solidFill>
              <a:effectLst/>
              <a:latin typeface="Poppins" panose="00000500000000000000" pitchFamily="2" charset="0"/>
            </a:endParaRPr>
          </a:p>
          <a:p>
            <a:pPr algn="l"/>
            <a:r>
              <a:rPr lang="en-US" b="0" i="0" u="sng" dirty="0">
                <a:solidFill>
                  <a:srgbClr val="2248E5"/>
                </a:solidFill>
                <a:effectLst/>
                <a:latin typeface="Poppins" panose="00000500000000000000" pitchFamily="2" charset="0"/>
                <a:hlinkClick r:id="rId16"/>
              </a:rPr>
              <a:t>12.1</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Releases</a:t>
            </a:r>
            <a:r>
              <a:rPr lang="en-US" b="0" i="0" dirty="0">
                <a:solidFill>
                  <a:srgbClr val="0A2540"/>
                </a:solidFill>
                <a:effectLst/>
                <a:latin typeface="Poppins" panose="00000500000000000000" pitchFamily="2" charset="0"/>
              </a:rPr>
              <a:t>. The PGB may act to approve a Designated Branch as an official </a:t>
            </a:r>
            <a:r>
              <a:rPr lang="en-US" b="0" i="1" u="sng" dirty="0">
                <a:solidFill>
                  <a:srgbClr val="2248E5"/>
                </a:solidFill>
                <a:effectLst/>
                <a:latin typeface="Poppins" panose="00000500000000000000" pitchFamily="2" charset="0"/>
                <a:hlinkClick r:id="rId10"/>
              </a:rPr>
              <a:t>Release</a:t>
            </a:r>
            <a:r>
              <a:rPr lang="en-US" b="0" i="0" dirty="0">
                <a:solidFill>
                  <a:srgbClr val="0A2540"/>
                </a:solidFill>
                <a:effectLst/>
                <a:latin typeface="Poppins" panose="00000500000000000000" pitchFamily="2" charset="0"/>
              </a:rPr>
              <a:t> of the Project, after giving notice to all Contributors via the Project Tools at least fourteen days prior to initiating a PGB vote or consensus call. Such approval decisions are subject to the process, notice and transparency provisions of these rules. Any product of the Project that is composed from contributions to the Project Repositories, of any nature, is eligible for approval as a Release of the Project.</a:t>
            </a:r>
          </a:p>
          <a:p>
            <a:pPr algn="l"/>
            <a:r>
              <a:rPr lang="en-US" b="0" i="0" u="sng" dirty="0">
                <a:solidFill>
                  <a:srgbClr val="2248E5"/>
                </a:solidFill>
                <a:effectLst/>
                <a:latin typeface="Poppins" panose="00000500000000000000" pitchFamily="2" charset="0"/>
                <a:hlinkClick r:id="rId17"/>
              </a:rPr>
              <a:t>12.2</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Group Releases</a:t>
            </a:r>
            <a:r>
              <a:rPr lang="en-US" b="0" i="0" dirty="0">
                <a:solidFill>
                  <a:srgbClr val="0A2540"/>
                </a:solidFill>
                <a:effectLst/>
                <a:latin typeface="Poppins" panose="00000500000000000000" pitchFamily="2" charset="0"/>
              </a:rPr>
              <a:t>. When desirable to aggregate outputs, the PGB may act to approve any set of the Project’s Releases or subsets of Releases as an official </a:t>
            </a:r>
            <a:r>
              <a:rPr lang="en-US" b="1" i="1" dirty="0">
                <a:solidFill>
                  <a:srgbClr val="0A2540"/>
                </a:solidFill>
                <a:effectLst/>
                <a:latin typeface="Poppins" panose="00000500000000000000" pitchFamily="2" charset="0"/>
              </a:rPr>
              <a:t>Group Release</a:t>
            </a:r>
            <a:r>
              <a:rPr lang="en-US" b="0" i="0" dirty="0">
                <a:solidFill>
                  <a:srgbClr val="0A2540"/>
                </a:solidFill>
                <a:effectLst/>
                <a:latin typeface="Poppins" panose="00000500000000000000" pitchFamily="2" charset="0"/>
              </a:rPr>
              <a:t> of the Project, after giving notice to all Contributors via the Project Tools at least fourteen days prior to initiating a PGB vote or consensus call. Such approval decisions are subject to the process, notice and transparency provisions of these rules. Group Releases may include multiple Releases that bear different Applicable Licenses. Aggregate contributions by Maintainers or others which are prepared as potential Project Specifications should instead be approved as Project Specification Drafts, as provided below.</a:t>
            </a:r>
          </a:p>
          <a:p>
            <a:pPr algn="l"/>
            <a:r>
              <a:rPr lang="en-US" b="0" i="0" u="sng" dirty="0">
                <a:solidFill>
                  <a:srgbClr val="2248E5"/>
                </a:solidFill>
                <a:effectLst/>
                <a:latin typeface="Poppins" panose="00000500000000000000" pitchFamily="2" charset="0"/>
                <a:hlinkClick r:id="rId18"/>
              </a:rPr>
              <a:t>12.3</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Licensing</a:t>
            </a:r>
            <a:r>
              <a:rPr lang="en-US" b="0" i="0" dirty="0">
                <a:solidFill>
                  <a:srgbClr val="0A2540"/>
                </a:solidFill>
                <a:effectLst/>
                <a:latin typeface="Poppins" panose="00000500000000000000" pitchFamily="2" charset="0"/>
              </a:rPr>
              <a:t>. Releases and Group Releases bear only the license rights and covenants provided for each of the contributions included there, as evidenced by the relevant repositories’ Applicable License(s) and the CLAs.</a:t>
            </a:r>
          </a:p>
          <a:p>
            <a:pPr algn="l"/>
            <a:r>
              <a:rPr lang="en-US" b="1" i="0" u="sng" dirty="0">
                <a:solidFill>
                  <a:srgbClr val="0A2540"/>
                </a:solidFill>
                <a:effectLst/>
                <a:latin typeface="Poppins" panose="00000500000000000000" pitchFamily="2" charset="0"/>
                <a:hlinkClick r:id="rId13"/>
              </a:rPr>
              <a:t>13. Project Specifications</a:t>
            </a:r>
            <a:endParaRPr lang="en-US" b="1" i="0" dirty="0">
              <a:solidFill>
                <a:srgbClr val="0A2540"/>
              </a:solidFill>
              <a:effectLst/>
              <a:latin typeface="Poppins" panose="00000500000000000000" pitchFamily="2" charset="0"/>
            </a:endParaRPr>
          </a:p>
          <a:p>
            <a:pPr algn="l"/>
            <a:r>
              <a:rPr lang="en-US" b="0" i="0" u="sng" dirty="0">
                <a:solidFill>
                  <a:srgbClr val="2248E5"/>
                </a:solidFill>
                <a:effectLst/>
                <a:latin typeface="Poppins" panose="00000500000000000000" pitchFamily="2" charset="0"/>
                <a:hlinkClick r:id="rId19"/>
              </a:rPr>
              <a:t>13.1</a:t>
            </a:r>
            <a:r>
              <a:rPr lang="en-US" b="0" i="0" dirty="0">
                <a:solidFill>
                  <a:srgbClr val="0A2540"/>
                </a:solidFill>
                <a:effectLst/>
                <a:latin typeface="Poppins" panose="00000500000000000000" pitchFamily="2" charset="0"/>
              </a:rPr>
              <a:t> In order to progress a Release or Group Release by the Project as a </a:t>
            </a:r>
            <a:r>
              <a:rPr lang="en-US" b="1" i="1" dirty="0">
                <a:solidFill>
                  <a:srgbClr val="0A2540"/>
                </a:solidFill>
                <a:effectLst/>
                <a:latin typeface="Poppins" panose="00000500000000000000" pitchFamily="2" charset="0"/>
              </a:rPr>
              <a:t>Project Specification Draft</a:t>
            </a:r>
            <a:r>
              <a:rPr lang="en-US" b="0" i="0" dirty="0">
                <a:solidFill>
                  <a:srgbClr val="0A2540"/>
                </a:solidFill>
                <a:effectLst/>
                <a:latin typeface="Poppins" panose="00000500000000000000" pitchFamily="2" charset="0"/>
              </a:rPr>
              <a:t> (or </a:t>
            </a:r>
            <a:r>
              <a:rPr lang="en-US" b="1" i="1" dirty="0">
                <a:solidFill>
                  <a:srgbClr val="0A2540"/>
                </a:solidFill>
                <a:effectLst/>
                <a:latin typeface="Poppins" panose="00000500000000000000" pitchFamily="2" charset="0"/>
              </a:rPr>
              <a:t>PSD</a:t>
            </a:r>
            <a:r>
              <a:rPr lang="en-US" b="0" i="0" dirty="0">
                <a:solidFill>
                  <a:srgbClr val="0A2540"/>
                </a:solidFill>
                <a:effectLst/>
                <a:latin typeface="Poppins" panose="00000500000000000000" pitchFamily="2" charset="0"/>
              </a:rPr>
              <a:t>) or a </a:t>
            </a:r>
            <a:r>
              <a:rPr lang="en-US" b="0" i="1" u="sng" dirty="0">
                <a:solidFill>
                  <a:srgbClr val="2248E5"/>
                </a:solidFill>
                <a:effectLst/>
                <a:latin typeface="Poppins" panose="00000500000000000000" pitchFamily="2" charset="0"/>
                <a:hlinkClick r:id="rId11"/>
              </a:rPr>
              <a:t>Project Specification</a:t>
            </a:r>
            <a:r>
              <a:rPr lang="en-US" b="0" i="0" dirty="0">
                <a:solidFill>
                  <a:srgbClr val="0A2540"/>
                </a:solidFill>
                <a:effectLst/>
                <a:latin typeface="Poppins" panose="00000500000000000000" pitchFamily="2" charset="0"/>
              </a:rPr>
              <a:t> (or </a:t>
            </a:r>
            <a:r>
              <a:rPr lang="en-US" b="1" i="1" dirty="0">
                <a:solidFill>
                  <a:srgbClr val="0A2540"/>
                </a:solidFill>
                <a:effectLst/>
                <a:latin typeface="Poppins" panose="00000500000000000000" pitchFamily="2" charset="0"/>
              </a:rPr>
              <a:t>PS</a:t>
            </a:r>
            <a:r>
              <a:rPr lang="en-US" b="0" i="0" dirty="0">
                <a:solidFill>
                  <a:srgbClr val="0A2540"/>
                </a:solidFill>
                <a:effectLst/>
                <a:latin typeface="Poppins" panose="00000500000000000000" pitchFamily="2" charset="0"/>
              </a:rPr>
              <a:t>), the PGB and the contents of the release(s) must satisfy the additional criteria of </a:t>
            </a:r>
            <a:r>
              <a:rPr lang="en-US" b="0" i="0" u="sng" dirty="0">
                <a:solidFill>
                  <a:srgbClr val="2248E5"/>
                </a:solidFill>
                <a:effectLst/>
                <a:latin typeface="Poppins" panose="00000500000000000000" pitchFamily="2" charset="0"/>
                <a:hlinkClick r:id="rId13"/>
              </a:rPr>
              <a:t>this Section</a:t>
            </a:r>
            <a:r>
              <a:rPr lang="en-US" b="0" i="0" dirty="0">
                <a:solidFill>
                  <a:srgbClr val="0A2540"/>
                </a:solidFill>
                <a:effectLst/>
                <a:latin typeface="Poppins" panose="00000500000000000000" pitchFamily="2" charset="0"/>
              </a:rPr>
              <a:t>.</a:t>
            </a:r>
          </a:p>
          <a:p>
            <a:pPr algn="l"/>
            <a:r>
              <a:rPr lang="en-US" b="0" i="0" u="sng" dirty="0">
                <a:solidFill>
                  <a:srgbClr val="2248E5"/>
                </a:solidFill>
                <a:effectLst/>
                <a:latin typeface="Poppins" panose="00000500000000000000" pitchFamily="2" charset="0"/>
                <a:hlinkClick r:id="rId20"/>
              </a:rPr>
              <a:t>13.2</a:t>
            </a:r>
            <a:r>
              <a:rPr lang="en-US" b="0" i="0" dirty="0">
                <a:solidFill>
                  <a:srgbClr val="0A2540"/>
                </a:solidFill>
                <a:effectLst/>
                <a:latin typeface="Poppins" panose="00000500000000000000" pitchFamily="2" charset="0"/>
              </a:rPr>
              <a:t> In order to be advanced through the approval process, a proposed Project Specification must conform to the Project Specification template provided by the </a:t>
            </a:r>
            <a:r>
              <a:rPr lang="en-US" b="0" i="1" u="sng" dirty="0">
                <a:solidFill>
                  <a:srgbClr val="2248E5"/>
                </a:solidFill>
                <a:effectLst/>
                <a:latin typeface="Poppins" panose="00000500000000000000" pitchFamily="2" charset="0"/>
                <a:hlinkClick r:id="rId21"/>
              </a:rPr>
              <a:t>Open Project Administrator</a:t>
            </a:r>
            <a:r>
              <a:rPr lang="en-US" b="0" i="0" dirty="0">
                <a:solidFill>
                  <a:srgbClr val="0A2540"/>
                </a:solidFill>
                <a:effectLst/>
                <a:latin typeface="Poppins" panose="00000500000000000000" pitchFamily="2" charset="0"/>
              </a:rPr>
              <a:t>, which includes methods for indicating the relevant Designated Branches and Applicable Licenses. Proposed Project Specification Drafts also should conform to that template, to the extent possible.</a:t>
            </a:r>
          </a:p>
          <a:p>
            <a:pPr algn="l"/>
            <a:r>
              <a:rPr lang="en-US" b="0" i="0" u="sng" dirty="0">
                <a:solidFill>
                  <a:srgbClr val="2248E5"/>
                </a:solidFill>
                <a:effectLst/>
                <a:latin typeface="Poppins" panose="00000500000000000000" pitchFamily="2" charset="0"/>
                <a:hlinkClick r:id="rId22"/>
              </a:rPr>
              <a:t>13.3</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Project Specification Drafts</a:t>
            </a:r>
            <a:r>
              <a:rPr lang="en-US" b="0" i="0" dirty="0">
                <a:solidFill>
                  <a:srgbClr val="0A2540"/>
                </a:solidFill>
                <a:effectLst/>
                <a:latin typeface="Poppins" panose="00000500000000000000" pitchFamily="2" charset="0"/>
              </a:rPr>
              <a:t>. A PGB having at least Project Approval Minimum Membership may act to approve any set of contributions to the Project, including from its Releases or Group Releases, as an official Project Specification Draft, after giving notice to all Contributors via the Project Tools at least fourteen days prior to initiating a PGB vote or consensus call. Such approval decisions are subject to the process, notice and transparency provisions of these rules.</a:t>
            </a:r>
          </a:p>
          <a:p>
            <a:pPr algn="l"/>
            <a:r>
              <a:rPr lang="en-US" b="0" i="0" u="sng" dirty="0">
                <a:solidFill>
                  <a:srgbClr val="2248E5"/>
                </a:solidFill>
                <a:effectLst/>
                <a:latin typeface="Poppins" panose="00000500000000000000" pitchFamily="2" charset="0"/>
                <a:hlinkClick r:id="rId23"/>
              </a:rPr>
              <a:t>13.4</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Project Specifications</a:t>
            </a:r>
            <a:r>
              <a:rPr lang="en-US" b="0" i="0" dirty="0">
                <a:solidFill>
                  <a:srgbClr val="0A2540"/>
                </a:solidFill>
                <a:effectLst/>
                <a:latin typeface="Poppins" panose="00000500000000000000" pitchFamily="2" charset="0"/>
              </a:rPr>
              <a:t>. A PGB having at least Project Approval Minimum Membership may act to approve any Project Specification Draft as a Project Specification, by satisfying each of the following requirements:</a:t>
            </a:r>
          </a:p>
          <a:p>
            <a:pPr algn="l">
              <a:buFont typeface="Arial" panose="020B0604020202020204" pitchFamily="34" charset="0"/>
              <a:buChar char="•"/>
            </a:pPr>
            <a:r>
              <a:rPr lang="en-US" b="0" i="0" dirty="0">
                <a:solidFill>
                  <a:srgbClr val="0A2540"/>
                </a:solidFill>
                <a:effectLst/>
                <a:latin typeface="Poppins" panose="00000500000000000000" pitchFamily="2" charset="0"/>
              </a:rPr>
              <a:t>(a) Written notice of that nomination must be given by the PGB to all those involved with the Project and the Open Project Administrator at least fourteen days prior to initiating a ballot. The ballot must be conducted by a </a:t>
            </a:r>
            <a:r>
              <a:rPr lang="en-US" b="0" i="1" u="sng" dirty="0">
                <a:solidFill>
                  <a:srgbClr val="2248E5"/>
                </a:solidFill>
                <a:effectLst/>
                <a:latin typeface="Poppins" panose="00000500000000000000" pitchFamily="2" charset="0"/>
                <a:hlinkClick r:id="rId24"/>
              </a:rPr>
              <a:t>Special Majority Vote</a:t>
            </a:r>
            <a:r>
              <a:rPr lang="en-US" b="0" i="0" dirty="0">
                <a:solidFill>
                  <a:srgbClr val="0A2540"/>
                </a:solidFill>
                <a:effectLst/>
                <a:latin typeface="Poppins" panose="00000500000000000000" pitchFamily="2" charset="0"/>
              </a:rPr>
              <a:t> of the PGB. The approval decision is subject to the process, notice and transparency rules set forth in these rules and the content requirements noted below.</a:t>
            </a:r>
          </a:p>
          <a:p>
            <a:pPr algn="l">
              <a:buFont typeface="Arial" panose="020B0604020202020204" pitchFamily="34" charset="0"/>
              <a:buChar char="•"/>
            </a:pPr>
            <a:r>
              <a:rPr lang="en-US" b="0" i="0" dirty="0">
                <a:solidFill>
                  <a:srgbClr val="0A2540"/>
                </a:solidFill>
                <a:effectLst/>
                <a:latin typeface="Poppins" panose="00000500000000000000" pitchFamily="2" charset="0"/>
              </a:rPr>
              <a:t>(b) Any machine-executable instructions in a specific computer language (code) that are included in the Project Specification must be composed only of one or more Releases or Group Releases bearing Implementer-Class Licenses.</a:t>
            </a:r>
          </a:p>
          <a:p>
            <a:pPr algn="l">
              <a:buFont typeface="Arial" panose="020B0604020202020204" pitchFamily="34" charset="0"/>
              <a:buChar char="•"/>
            </a:pPr>
            <a:r>
              <a:rPr lang="en-US" b="0" i="0" dirty="0">
                <a:solidFill>
                  <a:srgbClr val="0A2540"/>
                </a:solidFill>
                <a:effectLst/>
                <a:latin typeface="Poppins" panose="00000500000000000000" pitchFamily="2" charset="0"/>
              </a:rPr>
              <a:t>(c) Any guidance, descriptions, processes, models for the behavior of a system or service, or other content that is not machine-executable, and is included in the Project Specification, must be composed only of contributions (which may include Releases or Group Releases) previously made to a Project Repository.</a:t>
            </a:r>
          </a:p>
          <a:p>
            <a:pPr algn="l">
              <a:buFont typeface="Arial" panose="020B0604020202020204" pitchFamily="34" charset="0"/>
              <a:buChar char="•"/>
            </a:pPr>
            <a:r>
              <a:rPr lang="en-US" b="0" i="0" dirty="0">
                <a:solidFill>
                  <a:srgbClr val="0A2540"/>
                </a:solidFill>
                <a:effectLst/>
                <a:latin typeface="Poppins" panose="00000500000000000000" pitchFamily="2" charset="0"/>
              </a:rPr>
              <a:t>(d) The proposed Project Specification will be subject to review and confirmation of conformance by the Open Project Administrator before the approval ballot is opened.</a:t>
            </a:r>
          </a:p>
          <a:p>
            <a:pPr algn="l"/>
            <a:r>
              <a:rPr lang="en-US" b="0" i="0" u="sng" dirty="0">
                <a:solidFill>
                  <a:srgbClr val="2248E5"/>
                </a:solidFill>
                <a:effectLst/>
                <a:latin typeface="Poppins" panose="00000500000000000000" pitchFamily="2" charset="0"/>
                <a:hlinkClick r:id="rId25"/>
              </a:rPr>
              <a:t>13.5</a:t>
            </a:r>
            <a:r>
              <a:rPr lang="en-US" b="0" i="0" dirty="0">
                <a:solidFill>
                  <a:srgbClr val="0A2540"/>
                </a:solidFill>
                <a:effectLst/>
                <a:latin typeface="Poppins" panose="00000500000000000000" pitchFamily="2" charset="0"/>
              </a:rPr>
              <a:t> Upon successful conclusion of the Special Majority Vote, the Open Project Administrator must give public written notice thereof, which constitutes approval, and thereafter will publish the Project Specification to the OASIS Library.</a:t>
            </a:r>
          </a:p>
          <a:p>
            <a:pPr algn="l"/>
            <a:r>
              <a:rPr lang="en-US" b="0" i="0" u="sng" dirty="0">
                <a:solidFill>
                  <a:srgbClr val="2248E5"/>
                </a:solidFill>
                <a:effectLst/>
                <a:latin typeface="Poppins" panose="00000500000000000000" pitchFamily="2" charset="0"/>
                <a:hlinkClick r:id="rId26"/>
              </a:rPr>
              <a:t>13.6</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Licensing</a:t>
            </a:r>
            <a:r>
              <a:rPr lang="en-US" b="0" i="0" dirty="0">
                <a:solidFill>
                  <a:srgbClr val="0A2540"/>
                </a:solidFill>
                <a:effectLst/>
                <a:latin typeface="Poppins" panose="00000500000000000000" pitchFamily="2" charset="0"/>
              </a:rPr>
              <a:t>. Project Specifications bear the license rights and covenants provided for each contribution included there, as evidenced by the relevant repositories’ Applicable License(s) and the CLAs, as well as the Specification Non-Assertion Covenant. Project Specifications may bear more than one Applicable License, when composed from Releases or Group Releases from multiple Project Repositories that have different Applicable Licenses.</a:t>
            </a:r>
          </a:p>
          <a:p>
            <a:pPr algn="l"/>
            <a:r>
              <a:rPr lang="en-US" b="0" i="0" u="sng" dirty="0">
                <a:solidFill>
                  <a:srgbClr val="2248E5"/>
                </a:solidFill>
                <a:effectLst/>
                <a:latin typeface="Poppins" panose="00000500000000000000" pitchFamily="2" charset="0"/>
                <a:hlinkClick r:id="rId27"/>
              </a:rPr>
              <a:t>13.7</a:t>
            </a:r>
            <a:r>
              <a:rPr lang="en-US" b="0" i="0" dirty="0">
                <a:solidFill>
                  <a:srgbClr val="0A2540"/>
                </a:solidFill>
                <a:effectLst/>
                <a:latin typeface="Poppins" panose="00000500000000000000" pitchFamily="2" charset="0"/>
              </a:rPr>
              <a:t> Implementations of all kinds are welcome (partial or complete; prototype, proof-of-concept, example, model, or reference implementations), provided that PGBs may not designate any single implementation of a Project Specification as exclusive or privileged.</a:t>
            </a:r>
          </a:p>
          <a:p>
            <a:pPr algn="l"/>
            <a:r>
              <a:rPr lang="en-US" b="1" i="0" u="sng" dirty="0">
                <a:solidFill>
                  <a:srgbClr val="0A2540"/>
                </a:solidFill>
                <a:effectLst/>
                <a:latin typeface="Poppins" panose="00000500000000000000" pitchFamily="2" charset="0"/>
                <a:hlinkClick r:id="rId14"/>
              </a:rPr>
              <a:t>14. OASIS Standard Approval and External Submissions</a:t>
            </a:r>
            <a:endParaRPr lang="en-US" b="1" i="0" dirty="0">
              <a:solidFill>
                <a:srgbClr val="0A2540"/>
              </a:solidFill>
              <a:effectLst/>
              <a:latin typeface="Poppins" panose="00000500000000000000" pitchFamily="2" charset="0"/>
            </a:endParaRPr>
          </a:p>
          <a:p>
            <a:pPr algn="l"/>
            <a:r>
              <a:rPr lang="en-US" b="0" i="0" u="sng" dirty="0">
                <a:solidFill>
                  <a:srgbClr val="2248E5"/>
                </a:solidFill>
                <a:effectLst/>
                <a:latin typeface="Poppins" panose="00000500000000000000" pitchFamily="2" charset="0"/>
                <a:hlinkClick r:id="rId11"/>
              </a:rPr>
              <a:t>Project Specifications</a:t>
            </a:r>
            <a:r>
              <a:rPr lang="en-US" b="0" i="0" dirty="0">
                <a:solidFill>
                  <a:srgbClr val="0A2540"/>
                </a:solidFill>
                <a:effectLst/>
                <a:latin typeface="Poppins" panose="00000500000000000000" pitchFamily="2" charset="0"/>
              </a:rPr>
              <a:t> are eligible for and may be submitted for approval as </a:t>
            </a:r>
            <a:r>
              <a:rPr lang="en-US" b="0" i="1" u="sng" dirty="0">
                <a:solidFill>
                  <a:srgbClr val="2248E5"/>
                </a:solidFill>
                <a:effectLst/>
                <a:latin typeface="Poppins" panose="00000500000000000000" pitchFamily="2" charset="0"/>
                <a:hlinkClick r:id="rId28"/>
              </a:rPr>
              <a:t>OASIS Standards</a:t>
            </a:r>
            <a:r>
              <a:rPr lang="en-US" b="0" i="0" dirty="0">
                <a:solidFill>
                  <a:srgbClr val="0A2540"/>
                </a:solidFill>
                <a:effectLst/>
                <a:latin typeface="Poppins" panose="00000500000000000000" pitchFamily="2" charset="0"/>
              </a:rPr>
              <a:t>, under the following conditions:</a:t>
            </a:r>
          </a:p>
          <a:p>
            <a:pPr algn="l">
              <a:buFont typeface="Arial" panose="020B0604020202020204" pitchFamily="34" charset="0"/>
              <a:buChar char="•"/>
            </a:pPr>
            <a:r>
              <a:rPr lang="en-US" b="0" i="0" dirty="0">
                <a:solidFill>
                  <a:srgbClr val="0A2540"/>
                </a:solidFill>
                <a:effectLst/>
                <a:latin typeface="Poppins" panose="00000500000000000000" pitchFamily="2" charset="0"/>
              </a:rPr>
              <a:t>(a) After three </a:t>
            </a:r>
            <a:r>
              <a:rPr lang="en-US" b="0" i="1" u="sng" dirty="0">
                <a:solidFill>
                  <a:srgbClr val="2248E5"/>
                </a:solidFill>
                <a:effectLst/>
                <a:latin typeface="Poppins" panose="00000500000000000000" pitchFamily="2" charset="0"/>
                <a:hlinkClick r:id="rId29"/>
              </a:rPr>
              <a:t>Statements of Use</a:t>
            </a:r>
            <a:r>
              <a:rPr lang="en-US" b="0" i="0" dirty="0">
                <a:solidFill>
                  <a:srgbClr val="0A2540"/>
                </a:solidFill>
                <a:effectLst/>
                <a:latin typeface="Poppins" panose="00000500000000000000" pitchFamily="2" charset="0"/>
              </a:rPr>
              <a:t> referencing the PS have been presented to the </a:t>
            </a:r>
            <a:r>
              <a:rPr lang="en-US" b="0" i="1" u="sng" dirty="0">
                <a:solidFill>
                  <a:srgbClr val="2248E5"/>
                </a:solidFill>
                <a:effectLst/>
                <a:latin typeface="Poppins" panose="00000500000000000000" pitchFamily="2" charset="0"/>
                <a:hlinkClick r:id="rId30"/>
              </a:rPr>
              <a:t>PGB</a:t>
            </a:r>
            <a:r>
              <a:rPr lang="en-US" b="0" i="0" dirty="0">
                <a:solidFill>
                  <a:srgbClr val="0A2540"/>
                </a:solidFill>
                <a:effectLst/>
                <a:latin typeface="Poppins" panose="00000500000000000000" pitchFamily="2" charset="0"/>
              </a:rPr>
              <a:t>, a PGB having at least Project Approval Minimum Membership may approve the PS as a candidate for </a:t>
            </a:r>
            <a:r>
              <a:rPr lang="en-US" b="0" i="1" u="sng" dirty="0">
                <a:solidFill>
                  <a:srgbClr val="2248E5"/>
                </a:solidFill>
                <a:effectLst/>
                <a:latin typeface="Poppins" panose="00000500000000000000" pitchFamily="2" charset="0"/>
                <a:hlinkClick r:id="rId31"/>
              </a:rPr>
              <a:t>OASIS Standard</a:t>
            </a:r>
            <a:r>
              <a:rPr lang="en-US" b="0" i="0" dirty="0">
                <a:solidFill>
                  <a:srgbClr val="0A2540"/>
                </a:solidFill>
                <a:effectLst/>
                <a:latin typeface="Poppins" panose="00000500000000000000" pitchFamily="2" charset="0"/>
              </a:rPr>
              <a:t> in the same manner, and subject to the same requirements, as apply to </a:t>
            </a:r>
            <a:r>
              <a:rPr lang="en-US" b="0" i="1" u="sng" dirty="0">
                <a:solidFill>
                  <a:srgbClr val="2248E5"/>
                </a:solidFill>
                <a:effectLst/>
                <a:latin typeface="Poppins" panose="00000500000000000000" pitchFamily="2" charset="0"/>
                <a:hlinkClick r:id="rId32"/>
              </a:rPr>
              <a:t>Committee Specifications</a:t>
            </a:r>
            <a:r>
              <a:rPr lang="en-US" b="0" i="0" dirty="0">
                <a:solidFill>
                  <a:srgbClr val="0A2540"/>
                </a:solidFill>
                <a:effectLst/>
                <a:latin typeface="Poppins" panose="00000500000000000000" pitchFamily="2" charset="0"/>
              </a:rPr>
              <a:t> as provided in </a:t>
            </a:r>
            <a:r>
              <a:rPr lang="en-US" b="0" i="1" u="sng" dirty="0">
                <a:solidFill>
                  <a:srgbClr val="2248E5"/>
                </a:solidFill>
                <a:effectLst/>
                <a:latin typeface="Poppins" panose="00000500000000000000" pitchFamily="2" charset="0"/>
                <a:hlinkClick r:id="rId33"/>
              </a:rPr>
              <a:t>Section 3.8 Approval of an OASIS Standard</a:t>
            </a:r>
            <a:r>
              <a:rPr lang="en-US" b="0" i="0" dirty="0">
                <a:solidFill>
                  <a:srgbClr val="0A2540"/>
                </a:solidFill>
                <a:effectLst/>
                <a:latin typeface="Poppins" panose="00000500000000000000" pitchFamily="2" charset="0"/>
              </a:rPr>
              <a:t> of the </a:t>
            </a:r>
            <a:r>
              <a:rPr lang="en-US" b="0" i="1" u="sng" dirty="0">
                <a:solidFill>
                  <a:srgbClr val="2248E5"/>
                </a:solidFill>
                <a:effectLst/>
                <a:latin typeface="Poppins" panose="00000500000000000000" pitchFamily="2" charset="0"/>
                <a:hlinkClick r:id="rId34"/>
              </a:rPr>
              <a:t>OASIS TC Process</a:t>
            </a:r>
            <a:r>
              <a:rPr lang="en-US" b="0" i="0" dirty="0">
                <a:solidFill>
                  <a:srgbClr val="0A2540"/>
                </a:solidFill>
                <a:effectLst/>
                <a:latin typeface="Poppins" panose="00000500000000000000" pitchFamily="2" charset="0"/>
              </a:rPr>
              <a:t>. Procedural requirements applicable to </a:t>
            </a:r>
            <a:r>
              <a:rPr lang="en-US" b="0" i="1" u="sng" dirty="0">
                <a:solidFill>
                  <a:srgbClr val="2248E5"/>
                </a:solidFill>
                <a:effectLst/>
                <a:latin typeface="Poppins" panose="00000500000000000000" pitchFamily="2" charset="0"/>
                <a:hlinkClick r:id="rId35"/>
              </a:rPr>
              <a:t>TCs</a:t>
            </a:r>
            <a:r>
              <a:rPr lang="en-US" b="0" i="0" dirty="0">
                <a:solidFill>
                  <a:srgbClr val="0A2540"/>
                </a:solidFill>
                <a:effectLst/>
                <a:latin typeface="Poppins" panose="00000500000000000000" pitchFamily="2" charset="0"/>
              </a:rPr>
              <a:t> in that rule apply to the PGB for this purpose, including the </a:t>
            </a:r>
            <a:r>
              <a:rPr lang="en-US" b="0" i="1" u="sng" dirty="0">
                <a:solidFill>
                  <a:srgbClr val="2248E5"/>
                </a:solidFill>
                <a:effectLst/>
                <a:latin typeface="Poppins" panose="00000500000000000000" pitchFamily="2" charset="0"/>
                <a:hlinkClick r:id="rId24"/>
              </a:rPr>
              <a:t>Special Majority Vote</a:t>
            </a:r>
            <a:r>
              <a:rPr lang="en-US" b="0" i="0" dirty="0">
                <a:solidFill>
                  <a:srgbClr val="0A2540"/>
                </a:solidFill>
                <a:effectLst/>
                <a:latin typeface="Poppins" panose="00000500000000000000" pitchFamily="2" charset="0"/>
              </a:rPr>
              <a:t> required to nominate a Project Specification for OASIS Standard. However, a candidate for OASIS Standard submitted by an Open Project shall be subject to the distinct licensing terms in these rules, and not the licensing terms in the </a:t>
            </a:r>
            <a:r>
              <a:rPr lang="en-US" b="0" i="1" u="sng" dirty="0">
                <a:solidFill>
                  <a:srgbClr val="2248E5"/>
                </a:solidFill>
                <a:effectLst/>
                <a:latin typeface="Poppins" panose="00000500000000000000" pitchFamily="2" charset="0"/>
                <a:hlinkClick r:id="rId36"/>
              </a:rPr>
              <a:t>OASIS IPR Policy</a:t>
            </a:r>
            <a:r>
              <a:rPr lang="en-US" b="0" i="0" dirty="0">
                <a:solidFill>
                  <a:srgbClr val="0A2540"/>
                </a:solidFill>
                <a:effectLst/>
                <a:latin typeface="Poppins" panose="00000500000000000000" pitchFamily="2" charset="0"/>
              </a:rPr>
              <a:t> for TCs.</a:t>
            </a:r>
          </a:p>
          <a:p>
            <a:pPr algn="l">
              <a:buFont typeface="Arial" panose="020B0604020202020204" pitchFamily="34" charset="0"/>
              <a:buChar char="•"/>
            </a:pPr>
            <a:r>
              <a:rPr lang="en-US" b="0" i="0" dirty="0">
                <a:solidFill>
                  <a:srgbClr val="0A2540"/>
                </a:solidFill>
                <a:effectLst/>
                <a:latin typeface="Poppins" panose="00000500000000000000" pitchFamily="2" charset="0"/>
              </a:rPr>
              <a:t>(b) Upon a successful conclusion of that PGB vote and all other requirements, the </a:t>
            </a:r>
            <a:r>
              <a:rPr lang="en-US" b="0" i="1" u="sng" dirty="0">
                <a:solidFill>
                  <a:srgbClr val="2248E5"/>
                </a:solidFill>
                <a:effectLst/>
                <a:latin typeface="Poppins" panose="00000500000000000000" pitchFamily="2" charset="0"/>
                <a:hlinkClick r:id="rId37"/>
              </a:rPr>
              <a:t>OASIS TC Administrator</a:t>
            </a:r>
            <a:r>
              <a:rPr lang="en-US" b="0" i="0" dirty="0">
                <a:solidFill>
                  <a:srgbClr val="0A2540"/>
                </a:solidFill>
                <a:effectLst/>
                <a:latin typeface="Poppins" panose="00000500000000000000" pitchFamily="2" charset="0"/>
              </a:rPr>
              <a:t> shall proceed with public review and a call for consent as provided in </a:t>
            </a:r>
            <a:r>
              <a:rPr lang="en-US" b="0" i="1" u="sng" dirty="0">
                <a:solidFill>
                  <a:srgbClr val="2248E5"/>
                </a:solidFill>
                <a:effectLst/>
                <a:latin typeface="Poppins" panose="00000500000000000000" pitchFamily="2" charset="0"/>
                <a:hlinkClick r:id="rId38"/>
              </a:rPr>
              <a:t>Sections 3.8.2</a:t>
            </a:r>
            <a:r>
              <a:rPr lang="en-US" b="0" i="0" dirty="0">
                <a:solidFill>
                  <a:srgbClr val="0A2540"/>
                </a:solidFill>
                <a:effectLst/>
                <a:latin typeface="Poppins" panose="00000500000000000000" pitchFamily="2" charset="0"/>
              </a:rPr>
              <a:t> and </a:t>
            </a:r>
            <a:r>
              <a:rPr lang="en-US" b="0" i="1" u="sng" dirty="0">
                <a:solidFill>
                  <a:srgbClr val="2248E5"/>
                </a:solidFill>
                <a:effectLst/>
                <a:latin typeface="Poppins" panose="00000500000000000000" pitchFamily="2" charset="0"/>
                <a:hlinkClick r:id="rId39"/>
              </a:rPr>
              <a:t>3.8.3</a:t>
            </a:r>
            <a:r>
              <a:rPr lang="en-US" b="0" i="0" dirty="0">
                <a:solidFill>
                  <a:srgbClr val="0A2540"/>
                </a:solidFill>
                <a:effectLst/>
                <a:latin typeface="Poppins" panose="00000500000000000000" pitchFamily="2" charset="0"/>
              </a:rPr>
              <a:t> of the OASIS TC Process. An OASIS Standard submitted by an Open Project and approved as provided above is eligible for further external submissions as provided in and subject to the requirements in the </a:t>
            </a:r>
            <a:r>
              <a:rPr lang="en-US" b="0" i="1" u="sng" dirty="0">
                <a:solidFill>
                  <a:srgbClr val="2248E5"/>
                </a:solidFill>
                <a:effectLst/>
                <a:latin typeface="Poppins" panose="00000500000000000000" pitchFamily="2" charset="0"/>
                <a:hlinkClick r:id="rId40"/>
              </a:rPr>
              <a:t>OASIS Liaison Policy</a:t>
            </a:r>
            <a:r>
              <a:rPr lang="en-US" b="0" i="0" dirty="0">
                <a:solidFill>
                  <a:srgbClr val="0A2540"/>
                </a:solidFill>
                <a:effectLst/>
                <a:latin typeface="Poppins" panose="00000500000000000000" pitchFamily="2" charset="0"/>
              </a:rPr>
              <a:t>. The PGB must have at least Project Approval Minimum Membership at the time of any such action or approval; the other procedural requirements applicable to TCs in that policy apply to the PGB for this purpose.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dirty="0">
              <a:solidFill>
                <a:srgbClr val="0A2540"/>
              </a:solidFill>
              <a:effectLst/>
              <a:latin typeface="Poppins" panose="00000500000000000000" pitchFamily="2" charset="0"/>
            </a:endParaRPr>
          </a:p>
          <a:p>
            <a:pPr algn="l">
              <a:buFont typeface="+mj-lt"/>
              <a:buAutoNum type="alphaLcPeriod"/>
            </a:pPr>
            <a:endParaRPr lang="en-US" b="0" i="0" dirty="0">
              <a:solidFill>
                <a:srgbClr val="0A2540"/>
              </a:solidFill>
              <a:effectLst/>
              <a:latin typeface="Poppins" panose="00000500000000000000" pitchFamily="2" charset="0"/>
            </a:endParaRPr>
          </a:p>
          <a:p>
            <a:pPr algn="l"/>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14</a:t>
            </a:fld>
            <a:endParaRPr lang="en-US"/>
          </a:p>
        </p:txBody>
      </p:sp>
    </p:spTree>
    <p:extLst>
      <p:ext uri="{BB962C8B-B14F-4D97-AF65-F5344CB8AC3E}">
        <p14:creationId xmlns:p14="http://schemas.microsoft.com/office/powerpoint/2010/main" val="1364924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5F8897AF-D04E-4367-BADA-11FF3D514EE8}" type="slidenum">
              <a:rPr lang="en-US" smtClean="0"/>
              <a:t>16</a:t>
            </a:fld>
            <a:endParaRPr lang="en-US"/>
          </a:p>
        </p:txBody>
      </p:sp>
    </p:spTree>
    <p:extLst>
      <p:ext uri="{BB962C8B-B14F-4D97-AF65-F5344CB8AC3E}">
        <p14:creationId xmlns:p14="http://schemas.microsoft.com/office/powerpoint/2010/main" val="2942332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5F8897AF-D04E-4367-BADA-11FF3D514EE8}" type="slidenum">
              <a:rPr lang="en-US" smtClean="0"/>
              <a:t>17</a:t>
            </a:fld>
            <a:endParaRPr lang="en-US"/>
          </a:p>
        </p:txBody>
      </p:sp>
    </p:spTree>
    <p:extLst>
      <p:ext uri="{BB962C8B-B14F-4D97-AF65-F5344CB8AC3E}">
        <p14:creationId xmlns:p14="http://schemas.microsoft.com/office/powerpoint/2010/main" val="3302828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47117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
        <p:nvSpPr>
          <p:cNvPr id="9" name="Slide Number Placeholder 8">
            <a:extLst>
              <a:ext uri="{FF2B5EF4-FFF2-40B4-BE49-F238E27FC236}">
                <a16:creationId xmlns:a16="http://schemas.microsoft.com/office/drawing/2014/main" id="{1E18E8FD-9C4B-40B0-8F9D-B59F0334C28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960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216900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7" name="Slide Number Placeholder 8">
            <a:extLst>
              <a:ext uri="{FF2B5EF4-FFF2-40B4-BE49-F238E27FC236}">
                <a16:creationId xmlns:a16="http://schemas.microsoft.com/office/drawing/2014/main" id="{7F3B207E-3951-4EC5-8F67-4228386F0A1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29656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BB2B79BD-7D57-4113-874C-84B359019FC9}"/>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046897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F9DF9B5F-7410-4032-B09A-CB822CD6E29B}"/>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980295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5" name="Slide Number Placeholder 8">
            <a:extLst>
              <a:ext uri="{FF2B5EF4-FFF2-40B4-BE49-F238E27FC236}">
                <a16:creationId xmlns:a16="http://schemas.microsoft.com/office/drawing/2014/main" id="{584D26D8-2F78-40FF-B773-6EE7921DE17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0228627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E5DCA139-0762-4C4F-B386-FBEA85E50C5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05101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6" name="Slide Number Placeholder 8">
            <a:extLst>
              <a:ext uri="{FF2B5EF4-FFF2-40B4-BE49-F238E27FC236}">
                <a16:creationId xmlns:a16="http://schemas.microsoft.com/office/drawing/2014/main" id="{C4428502-7FEB-4856-821A-092C4551181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40782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15600" y="101428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sz="3600" b="1">
                <a:solidFill>
                  <a:srgbClr val="00428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5"/>
          <p:cNvSpPr txBox="1">
            <a:spLocks noGrp="1"/>
          </p:cNvSpPr>
          <p:nvPr>
            <p:ph type="body" idx="1"/>
          </p:nvPr>
        </p:nvSpPr>
        <p:spPr>
          <a:xfrm>
            <a:off x="415600" y="1826922"/>
            <a:ext cx="11360800" cy="4152967"/>
          </a:xfrm>
          <a:prstGeom prst="rect">
            <a:avLst/>
          </a:prstGeom>
          <a:noFill/>
          <a:ln>
            <a:noFill/>
          </a:ln>
        </p:spPr>
        <p:txBody>
          <a:bodyPr spcFirstLastPara="1" wrap="square" lIns="91425" tIns="91425" rIns="91425" bIns="91425" anchor="t" anchorCtr="0">
            <a:noAutofit/>
          </a:bodyPr>
          <a:lstStyle>
            <a:lvl1pPr marL="609585" lvl="0"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1219170" lvl="1"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2pPr>
            <a:lvl3pPr marL="1828754" lvl="2"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2438339" lvl="3"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3047924" lvl="4"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3657509" lvl="5"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4267093" lvl="6"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4876678" lvl="7"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5486263" lvl="8" indent="-474121" algn="l">
              <a:lnSpc>
                <a:spcPct val="115000"/>
              </a:lnSpc>
              <a:spcBef>
                <a:spcPts val="2133"/>
              </a:spcBef>
              <a:spcAft>
                <a:spcPts val="2133"/>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8" name="Google Shape;1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97697598"/>
      </p:ext>
    </p:extLst>
  </p:cSld>
  <p:clrMapOvr>
    <a:masterClrMapping/>
  </p:clrMapOvr>
  <p:extLst>
    <p:ext uri="{DCECCB84-F9BA-43D5-87BE-67443E8EF086}">
      <p15:sldGuideLst xmlns:p15="http://schemas.microsoft.com/office/powerpoint/2012/main">
        <p15:guide id="1" orient="horz" pos="468">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mp; Subtitle">
  <p:cSld name="Title &amp; Subtitle">
    <p:spTree>
      <p:nvGrpSpPr>
        <p:cNvPr id="1" name="Shape 57"/>
        <p:cNvGrpSpPr/>
        <p:nvPr/>
      </p:nvGrpSpPr>
      <p:grpSpPr>
        <a:xfrm>
          <a:off x="0" y="0"/>
          <a:ext cx="0" cy="0"/>
          <a:chOff x="0" y="0"/>
          <a:chExt cx="0" cy="0"/>
        </a:xfrm>
      </p:grpSpPr>
      <p:sp>
        <p:nvSpPr>
          <p:cNvPr id="58" name="Google Shape;58;p16"/>
          <p:cNvSpPr txBox="1">
            <a:spLocks noGrp="1"/>
          </p:cNvSpPr>
          <p:nvPr>
            <p:ph type="title"/>
          </p:nvPr>
        </p:nvSpPr>
        <p:spPr>
          <a:xfrm>
            <a:off x="1190625" y="1151929"/>
            <a:ext cx="9810800" cy="23216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000000"/>
              </a:buClr>
              <a:buSzPts val="2800"/>
              <a:buFont typeface="Helvetica Neue Light"/>
              <a:buNone/>
              <a:defRPr sz="6933" b="0" i="0" u="none" strike="noStrike" cap="none">
                <a:solidFill>
                  <a:srgbClr val="000000"/>
                </a:solidFill>
                <a:latin typeface="Helvetica Neue Light"/>
                <a:ea typeface="Helvetica Neue Light"/>
                <a:cs typeface="Helvetica Neue Light"/>
                <a:sym typeface="Helvetica Neue Light"/>
              </a:defRPr>
            </a:lvl1pPr>
            <a:lvl2pPr marL="0" marR="0" lvl="1" indent="203195" algn="ctr" rtl="0">
              <a:lnSpc>
                <a:spcPct val="100000"/>
              </a:lnSpc>
              <a:spcBef>
                <a:spcPts val="0"/>
              </a:spcBef>
              <a:spcAft>
                <a:spcPts val="0"/>
              </a:spcAft>
              <a:buClr>
                <a:srgbClr val="000000"/>
              </a:buClr>
              <a:buSzPts val="2800"/>
              <a:buFont typeface="Helvetica Neue Light"/>
              <a:buNone/>
              <a:defRPr sz="6933" b="0" i="0" u="none" strike="noStrike" cap="none">
                <a:solidFill>
                  <a:srgbClr val="000000"/>
                </a:solidFill>
                <a:latin typeface="Helvetica Neue Light"/>
                <a:ea typeface="Helvetica Neue Light"/>
                <a:cs typeface="Helvetica Neue Light"/>
                <a:sym typeface="Helvetica Neue Light"/>
              </a:defRPr>
            </a:lvl2pPr>
            <a:lvl3pPr marL="0" marR="0" lvl="2" indent="389457" algn="ctr" rtl="0">
              <a:lnSpc>
                <a:spcPct val="100000"/>
              </a:lnSpc>
              <a:spcBef>
                <a:spcPts val="0"/>
              </a:spcBef>
              <a:spcAft>
                <a:spcPts val="0"/>
              </a:spcAft>
              <a:buClr>
                <a:srgbClr val="000000"/>
              </a:buClr>
              <a:buSzPts val="2800"/>
              <a:buFont typeface="Helvetica Neue Light"/>
              <a:buNone/>
              <a:defRPr sz="6933" b="0" i="0" u="none" strike="noStrike" cap="none">
                <a:solidFill>
                  <a:srgbClr val="000000"/>
                </a:solidFill>
                <a:latin typeface="Helvetica Neue Light"/>
                <a:ea typeface="Helvetica Neue Light"/>
                <a:cs typeface="Helvetica Neue Light"/>
                <a:sym typeface="Helvetica Neue Light"/>
              </a:defRPr>
            </a:lvl3pPr>
            <a:lvl4pPr marL="0" marR="0" lvl="3" indent="592652" algn="ctr" rtl="0">
              <a:lnSpc>
                <a:spcPct val="100000"/>
              </a:lnSpc>
              <a:spcBef>
                <a:spcPts val="0"/>
              </a:spcBef>
              <a:spcAft>
                <a:spcPts val="0"/>
              </a:spcAft>
              <a:buClr>
                <a:srgbClr val="000000"/>
              </a:buClr>
              <a:buSzPts val="2800"/>
              <a:buFont typeface="Helvetica Neue Light"/>
              <a:buNone/>
              <a:defRPr sz="6933" b="0" i="0" u="none" strike="noStrike" cap="none">
                <a:solidFill>
                  <a:srgbClr val="000000"/>
                </a:solidFill>
                <a:latin typeface="Helvetica Neue Light"/>
                <a:ea typeface="Helvetica Neue Light"/>
                <a:cs typeface="Helvetica Neue Light"/>
                <a:sym typeface="Helvetica Neue Light"/>
              </a:defRPr>
            </a:lvl4pPr>
            <a:lvl5pPr marL="0" marR="0" lvl="4" indent="778914" algn="ctr" rtl="0">
              <a:lnSpc>
                <a:spcPct val="100000"/>
              </a:lnSpc>
              <a:spcBef>
                <a:spcPts val="0"/>
              </a:spcBef>
              <a:spcAft>
                <a:spcPts val="0"/>
              </a:spcAft>
              <a:buClr>
                <a:srgbClr val="000000"/>
              </a:buClr>
              <a:buSzPts val="2800"/>
              <a:buFont typeface="Helvetica Neue Light"/>
              <a:buNone/>
              <a:defRPr sz="6933" b="0" i="0" u="none" strike="noStrike" cap="none">
                <a:solidFill>
                  <a:srgbClr val="000000"/>
                </a:solidFill>
                <a:latin typeface="Helvetica Neue Light"/>
                <a:ea typeface="Helvetica Neue Light"/>
                <a:cs typeface="Helvetica Neue Light"/>
                <a:sym typeface="Helvetica Neue Light"/>
              </a:defRPr>
            </a:lvl5pPr>
            <a:lvl6pPr marL="0" marR="0" lvl="5" indent="982109" algn="ctr" rtl="0">
              <a:lnSpc>
                <a:spcPct val="100000"/>
              </a:lnSpc>
              <a:spcBef>
                <a:spcPts val="0"/>
              </a:spcBef>
              <a:spcAft>
                <a:spcPts val="0"/>
              </a:spcAft>
              <a:buClr>
                <a:srgbClr val="000000"/>
              </a:buClr>
              <a:buSzPts val="2800"/>
              <a:buFont typeface="Helvetica Neue Light"/>
              <a:buNone/>
              <a:defRPr sz="6933" b="0" i="0" u="none" strike="noStrike" cap="none">
                <a:solidFill>
                  <a:srgbClr val="000000"/>
                </a:solidFill>
                <a:latin typeface="Helvetica Neue Light"/>
                <a:ea typeface="Helvetica Neue Light"/>
                <a:cs typeface="Helvetica Neue Light"/>
                <a:sym typeface="Helvetica Neue Light"/>
              </a:defRPr>
            </a:lvl6pPr>
            <a:lvl7pPr marL="0" marR="0" lvl="6" indent="1185304" algn="ctr" rtl="0">
              <a:lnSpc>
                <a:spcPct val="100000"/>
              </a:lnSpc>
              <a:spcBef>
                <a:spcPts val="0"/>
              </a:spcBef>
              <a:spcAft>
                <a:spcPts val="0"/>
              </a:spcAft>
              <a:buClr>
                <a:srgbClr val="000000"/>
              </a:buClr>
              <a:buSzPts val="2800"/>
              <a:buFont typeface="Helvetica Neue Light"/>
              <a:buNone/>
              <a:defRPr sz="6933" b="0" i="0" u="none" strike="noStrike" cap="none">
                <a:solidFill>
                  <a:srgbClr val="000000"/>
                </a:solidFill>
                <a:latin typeface="Helvetica Neue Light"/>
                <a:ea typeface="Helvetica Neue Light"/>
                <a:cs typeface="Helvetica Neue Light"/>
                <a:sym typeface="Helvetica Neue Light"/>
              </a:defRPr>
            </a:lvl7pPr>
            <a:lvl8pPr marL="0" marR="0" lvl="7" indent="1371566" algn="ctr" rtl="0">
              <a:lnSpc>
                <a:spcPct val="100000"/>
              </a:lnSpc>
              <a:spcBef>
                <a:spcPts val="0"/>
              </a:spcBef>
              <a:spcAft>
                <a:spcPts val="0"/>
              </a:spcAft>
              <a:buClr>
                <a:srgbClr val="000000"/>
              </a:buClr>
              <a:buSzPts val="2800"/>
              <a:buFont typeface="Helvetica Neue Light"/>
              <a:buNone/>
              <a:defRPr sz="6933" b="0" i="0" u="none" strike="noStrike" cap="none">
                <a:solidFill>
                  <a:srgbClr val="000000"/>
                </a:solidFill>
                <a:latin typeface="Helvetica Neue Light"/>
                <a:ea typeface="Helvetica Neue Light"/>
                <a:cs typeface="Helvetica Neue Light"/>
                <a:sym typeface="Helvetica Neue Light"/>
              </a:defRPr>
            </a:lvl8pPr>
            <a:lvl9pPr marL="0" marR="0" lvl="8" indent="1574761" algn="ctr" rtl="0">
              <a:lnSpc>
                <a:spcPct val="100000"/>
              </a:lnSpc>
              <a:spcBef>
                <a:spcPts val="0"/>
              </a:spcBef>
              <a:spcAft>
                <a:spcPts val="0"/>
              </a:spcAft>
              <a:buClr>
                <a:srgbClr val="000000"/>
              </a:buClr>
              <a:buSzPts val="2800"/>
              <a:buFont typeface="Helvetica Neue Light"/>
              <a:buNone/>
              <a:defRPr sz="6933"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59" name="Google Shape;59;p16"/>
          <p:cNvSpPr txBox="1">
            <a:spLocks noGrp="1"/>
          </p:cNvSpPr>
          <p:nvPr>
            <p:ph type="body" idx="1"/>
          </p:nvPr>
        </p:nvSpPr>
        <p:spPr>
          <a:xfrm>
            <a:off x="1190625" y="3536156"/>
            <a:ext cx="9810800" cy="794800"/>
          </a:xfrm>
          <a:prstGeom prst="rect">
            <a:avLst/>
          </a:prstGeom>
          <a:noFill/>
          <a:ln>
            <a:noFill/>
          </a:ln>
        </p:spPr>
        <p:txBody>
          <a:bodyPr spcFirstLastPara="1" wrap="square" lIns="91425" tIns="91425" rIns="91425" bIns="91425" anchor="t" anchorCtr="0">
            <a:noAutofit/>
          </a:bodyPr>
          <a:lstStyle>
            <a:lvl1pPr marL="609585" marR="0" lvl="0" indent="-304792" algn="ctr" rtl="0">
              <a:lnSpc>
                <a:spcPct val="100000"/>
              </a:lnSpc>
              <a:spcBef>
                <a:spcPts val="0"/>
              </a:spcBef>
              <a:spcAft>
                <a:spcPts val="0"/>
              </a:spcAft>
              <a:buClr>
                <a:srgbClr val="000000"/>
              </a:buClr>
              <a:buSzPts val="1800"/>
              <a:buFont typeface="Helvetica Neue Light"/>
              <a:buNone/>
              <a:defRPr sz="2800" b="0" i="0" u="none" strike="noStrike" cap="none">
                <a:solidFill>
                  <a:srgbClr val="000000"/>
                </a:solidFill>
                <a:latin typeface="Helvetica Neue Light"/>
                <a:ea typeface="Helvetica Neue Light"/>
                <a:cs typeface="Helvetica Neue Light"/>
                <a:sym typeface="Helvetica Neue Light"/>
              </a:defRPr>
            </a:lvl1pPr>
            <a:lvl2pPr marL="1219170" marR="0" lvl="1" indent="-304792" algn="ctr" rtl="0">
              <a:lnSpc>
                <a:spcPct val="100000"/>
              </a:lnSpc>
              <a:spcBef>
                <a:spcPts val="0"/>
              </a:spcBef>
              <a:spcAft>
                <a:spcPts val="0"/>
              </a:spcAft>
              <a:buClr>
                <a:srgbClr val="000000"/>
              </a:buClr>
              <a:buSzPts val="1400"/>
              <a:buFont typeface="Helvetica Neue Light"/>
              <a:buNone/>
              <a:defRPr sz="2800" b="0" i="0" u="none" strike="noStrike" cap="none">
                <a:solidFill>
                  <a:srgbClr val="000000"/>
                </a:solidFill>
                <a:latin typeface="Helvetica Neue Light"/>
                <a:ea typeface="Helvetica Neue Light"/>
                <a:cs typeface="Helvetica Neue Light"/>
                <a:sym typeface="Helvetica Neue Light"/>
              </a:defRPr>
            </a:lvl2pPr>
            <a:lvl3pPr marL="1828754" marR="0" lvl="2" indent="-304792" algn="ctr" rtl="0">
              <a:lnSpc>
                <a:spcPct val="100000"/>
              </a:lnSpc>
              <a:spcBef>
                <a:spcPts val="0"/>
              </a:spcBef>
              <a:spcAft>
                <a:spcPts val="0"/>
              </a:spcAft>
              <a:buClr>
                <a:srgbClr val="000000"/>
              </a:buClr>
              <a:buSzPts val="1400"/>
              <a:buFont typeface="Helvetica Neue Light"/>
              <a:buNone/>
              <a:defRPr sz="2800" b="0" i="0" u="none" strike="noStrike" cap="none">
                <a:solidFill>
                  <a:srgbClr val="000000"/>
                </a:solidFill>
                <a:latin typeface="Helvetica Neue Light"/>
                <a:ea typeface="Helvetica Neue Light"/>
                <a:cs typeface="Helvetica Neue Light"/>
                <a:sym typeface="Helvetica Neue Light"/>
              </a:defRPr>
            </a:lvl3pPr>
            <a:lvl4pPr marL="2438339" marR="0" lvl="3" indent="-304792" algn="ctr" rtl="0">
              <a:lnSpc>
                <a:spcPct val="100000"/>
              </a:lnSpc>
              <a:spcBef>
                <a:spcPts val="0"/>
              </a:spcBef>
              <a:spcAft>
                <a:spcPts val="0"/>
              </a:spcAft>
              <a:buClr>
                <a:srgbClr val="000000"/>
              </a:buClr>
              <a:buSzPts val="1400"/>
              <a:buFont typeface="Helvetica Neue Light"/>
              <a:buNone/>
              <a:defRPr sz="2800" b="0" i="0" u="none" strike="noStrike" cap="none">
                <a:solidFill>
                  <a:srgbClr val="000000"/>
                </a:solidFill>
                <a:latin typeface="Helvetica Neue Light"/>
                <a:ea typeface="Helvetica Neue Light"/>
                <a:cs typeface="Helvetica Neue Light"/>
                <a:sym typeface="Helvetica Neue Light"/>
              </a:defRPr>
            </a:lvl4pPr>
            <a:lvl5pPr marL="3047924" marR="0" lvl="4" indent="-304792" algn="ctr" rtl="0">
              <a:lnSpc>
                <a:spcPct val="100000"/>
              </a:lnSpc>
              <a:spcBef>
                <a:spcPts val="0"/>
              </a:spcBef>
              <a:spcAft>
                <a:spcPts val="0"/>
              </a:spcAft>
              <a:buClr>
                <a:srgbClr val="000000"/>
              </a:buClr>
              <a:buSzPts val="1400"/>
              <a:buFont typeface="Helvetica Neue Light"/>
              <a:buNone/>
              <a:defRPr sz="2800" b="0" i="0" u="none" strike="noStrike" cap="none">
                <a:solidFill>
                  <a:srgbClr val="000000"/>
                </a:solidFill>
                <a:latin typeface="Helvetica Neue Light"/>
                <a:ea typeface="Helvetica Neue Light"/>
                <a:cs typeface="Helvetica Neue Light"/>
                <a:sym typeface="Helvetica Neue Light"/>
              </a:defRPr>
            </a:lvl5pPr>
            <a:lvl6pPr marL="3657509" marR="0" lvl="5" indent="-448722" algn="l" rtl="0">
              <a:lnSpc>
                <a:spcPct val="100000"/>
              </a:lnSpc>
              <a:spcBef>
                <a:spcPts val="3600"/>
              </a:spcBef>
              <a:spcAft>
                <a:spcPts val="0"/>
              </a:spcAft>
              <a:buClr>
                <a:srgbClr val="000000"/>
              </a:buClr>
              <a:buSzPts val="1700"/>
              <a:buFont typeface="Helvetica Neue Light"/>
              <a:buChar char="•"/>
              <a:defRPr sz="3067" b="0" i="0" u="none" strike="noStrike" cap="none">
                <a:solidFill>
                  <a:srgbClr val="000000"/>
                </a:solidFill>
                <a:latin typeface="Helvetica Neue Light"/>
                <a:ea typeface="Helvetica Neue Light"/>
                <a:cs typeface="Helvetica Neue Light"/>
                <a:sym typeface="Helvetica Neue Light"/>
              </a:defRPr>
            </a:lvl6pPr>
            <a:lvl7pPr marL="4267093" marR="0" lvl="6" indent="-448722" algn="l" rtl="0">
              <a:lnSpc>
                <a:spcPct val="100000"/>
              </a:lnSpc>
              <a:spcBef>
                <a:spcPts val="3600"/>
              </a:spcBef>
              <a:spcAft>
                <a:spcPts val="0"/>
              </a:spcAft>
              <a:buClr>
                <a:srgbClr val="000000"/>
              </a:buClr>
              <a:buSzPts val="1700"/>
              <a:buFont typeface="Helvetica Neue Light"/>
              <a:buChar char="•"/>
              <a:defRPr sz="3067" b="0" i="0" u="none" strike="noStrike" cap="none">
                <a:solidFill>
                  <a:srgbClr val="000000"/>
                </a:solidFill>
                <a:latin typeface="Helvetica Neue Light"/>
                <a:ea typeface="Helvetica Neue Light"/>
                <a:cs typeface="Helvetica Neue Light"/>
                <a:sym typeface="Helvetica Neue Light"/>
              </a:defRPr>
            </a:lvl7pPr>
            <a:lvl8pPr marL="4876678" marR="0" lvl="7" indent="-448722" algn="l" rtl="0">
              <a:lnSpc>
                <a:spcPct val="100000"/>
              </a:lnSpc>
              <a:spcBef>
                <a:spcPts val="3600"/>
              </a:spcBef>
              <a:spcAft>
                <a:spcPts val="0"/>
              </a:spcAft>
              <a:buClr>
                <a:srgbClr val="000000"/>
              </a:buClr>
              <a:buSzPts val="1700"/>
              <a:buFont typeface="Helvetica Neue Light"/>
              <a:buChar char="•"/>
              <a:defRPr sz="3067" b="0" i="0" u="none" strike="noStrike" cap="none">
                <a:solidFill>
                  <a:srgbClr val="000000"/>
                </a:solidFill>
                <a:latin typeface="Helvetica Neue Light"/>
                <a:ea typeface="Helvetica Neue Light"/>
                <a:cs typeface="Helvetica Neue Light"/>
                <a:sym typeface="Helvetica Neue Light"/>
              </a:defRPr>
            </a:lvl8pPr>
            <a:lvl9pPr marL="5486263" marR="0" lvl="8" indent="-448722" algn="l" rtl="0">
              <a:lnSpc>
                <a:spcPct val="100000"/>
              </a:lnSpc>
              <a:spcBef>
                <a:spcPts val="3600"/>
              </a:spcBef>
              <a:spcAft>
                <a:spcPts val="0"/>
              </a:spcAft>
              <a:buClr>
                <a:srgbClr val="000000"/>
              </a:buClr>
              <a:buSzPts val="1700"/>
              <a:buFont typeface="Helvetica Neue Light"/>
              <a:buChar char="•"/>
              <a:defRPr sz="3067"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60" name="Google Shape;60;p16"/>
          <p:cNvSpPr txBox="1">
            <a:spLocks noGrp="1"/>
          </p:cNvSpPr>
          <p:nvPr>
            <p:ph type="sldNum" idx="12"/>
          </p:nvPr>
        </p:nvSpPr>
        <p:spPr>
          <a:xfrm>
            <a:off x="5892799" y="6078636"/>
            <a:ext cx="2844800" cy="189200"/>
          </a:xfrm>
          <a:prstGeom prst="rect">
            <a:avLst/>
          </a:prstGeom>
          <a:noFill/>
          <a:ln>
            <a:noFill/>
          </a:ln>
        </p:spPr>
        <p:txBody>
          <a:bodyPr spcFirstLastPara="1" wrap="square" lIns="29450" tIns="29450" rIns="29450" bIns="29450" anchor="ctr" anchorCtr="0">
            <a:noAutofit/>
          </a:bodyPr>
          <a:lstStyle>
            <a:lvl1pPr marL="0" marR="0" lvl="0" indent="0" algn="r" rtl="0">
              <a:lnSpc>
                <a:spcPct val="100000"/>
              </a:lnSpc>
              <a:spcBef>
                <a:spcPts val="0"/>
              </a:spcBef>
              <a:spcAft>
                <a:spcPts val="0"/>
              </a:spcAft>
              <a:buClr>
                <a:srgbClr val="000000"/>
              </a:buClr>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1pPr>
            <a:lvl2pPr marL="0" marR="0" lvl="1" indent="0" algn="r" rtl="0">
              <a:lnSpc>
                <a:spcPct val="100000"/>
              </a:lnSpc>
              <a:spcBef>
                <a:spcPts val="0"/>
              </a:spcBef>
              <a:spcAft>
                <a:spcPts val="0"/>
              </a:spcAft>
              <a:buClr>
                <a:srgbClr val="000000"/>
              </a:buClr>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2pPr>
            <a:lvl3pPr marL="0" marR="0" lvl="2" indent="0" algn="r" rtl="0">
              <a:lnSpc>
                <a:spcPct val="100000"/>
              </a:lnSpc>
              <a:spcBef>
                <a:spcPts val="0"/>
              </a:spcBef>
              <a:spcAft>
                <a:spcPts val="0"/>
              </a:spcAft>
              <a:buClr>
                <a:srgbClr val="000000"/>
              </a:buClr>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3pPr>
            <a:lvl4pPr marL="0" marR="0" lvl="3" indent="0" algn="r" rtl="0">
              <a:lnSpc>
                <a:spcPct val="100000"/>
              </a:lnSpc>
              <a:spcBef>
                <a:spcPts val="0"/>
              </a:spcBef>
              <a:spcAft>
                <a:spcPts val="0"/>
              </a:spcAft>
              <a:buClr>
                <a:srgbClr val="000000"/>
              </a:buClr>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4pPr>
            <a:lvl5pPr marL="0" marR="0" lvl="4" indent="0" algn="r" rtl="0">
              <a:lnSpc>
                <a:spcPct val="100000"/>
              </a:lnSpc>
              <a:spcBef>
                <a:spcPts val="0"/>
              </a:spcBef>
              <a:spcAft>
                <a:spcPts val="0"/>
              </a:spcAft>
              <a:buClr>
                <a:srgbClr val="000000"/>
              </a:buClr>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5pPr>
            <a:lvl6pPr marL="0" marR="0" lvl="5" indent="0" algn="r" rtl="0">
              <a:lnSpc>
                <a:spcPct val="100000"/>
              </a:lnSpc>
              <a:spcBef>
                <a:spcPts val="0"/>
              </a:spcBef>
              <a:spcAft>
                <a:spcPts val="0"/>
              </a:spcAft>
              <a:buClr>
                <a:srgbClr val="000000"/>
              </a:buClr>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6pPr>
            <a:lvl7pPr marL="0" marR="0" lvl="6" indent="0" algn="r" rtl="0">
              <a:lnSpc>
                <a:spcPct val="100000"/>
              </a:lnSpc>
              <a:spcBef>
                <a:spcPts val="0"/>
              </a:spcBef>
              <a:spcAft>
                <a:spcPts val="0"/>
              </a:spcAft>
              <a:buClr>
                <a:srgbClr val="000000"/>
              </a:buClr>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7pPr>
            <a:lvl8pPr marL="0" marR="0" lvl="7" indent="0" algn="r" rtl="0">
              <a:lnSpc>
                <a:spcPct val="100000"/>
              </a:lnSpc>
              <a:spcBef>
                <a:spcPts val="0"/>
              </a:spcBef>
              <a:spcAft>
                <a:spcPts val="0"/>
              </a:spcAft>
              <a:buClr>
                <a:srgbClr val="000000"/>
              </a:buClr>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8pPr>
            <a:lvl9pPr marL="0" marR="0" lvl="8" indent="0" algn="r" rtl="0">
              <a:lnSpc>
                <a:spcPct val="100000"/>
              </a:lnSpc>
              <a:spcBef>
                <a:spcPts val="0"/>
              </a:spcBef>
              <a:spcAft>
                <a:spcPts val="0"/>
              </a:spcAft>
              <a:buClr>
                <a:srgbClr val="000000"/>
              </a:buClr>
              <a:buFont typeface="Helvetica Neue Light"/>
              <a:buNone/>
              <a:defRPr sz="1067"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4747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9255888"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10C4BB1B-EDC4-483F-B0EA-E14D2B3E2F54}"/>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7068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hasCustomPrompt="1"/>
          </p:nvPr>
        </p:nvSpPr>
        <p:spPr/>
        <p:txBody>
          <a:bodyPr>
            <a:normAutofit/>
          </a:bodyPr>
          <a:lstStyle>
            <a:lvl1pPr marL="234950" indent="-234950">
              <a:spcBef>
                <a:spcPts val="1650"/>
              </a:spcBef>
              <a:buFont typeface="Arial" panose="020B0604020202020204" pitchFamily="34" charset="0"/>
              <a:buChar char="•"/>
              <a:tabLst/>
              <a:defRPr b="0" i="0">
                <a:solidFill>
                  <a:schemeClr val="accent1"/>
                </a:solidFill>
                <a:latin typeface="+mn-lt"/>
              </a:defRPr>
            </a:lvl1pPr>
            <a:lvl2pPr marL="577850" indent="-231775">
              <a:spcBef>
                <a:spcPts val="450"/>
              </a:spcBef>
              <a:tabLst/>
              <a:defRPr b="0" i="0">
                <a:solidFill>
                  <a:schemeClr val="accent1"/>
                </a:solidFill>
                <a:latin typeface="+mn-lt"/>
              </a:defRPr>
            </a:lvl2pPr>
            <a:lvl3pPr marL="857228" indent="-170256">
              <a:spcBef>
                <a:spcPts val="450"/>
              </a:spcBef>
              <a:tabLst/>
              <a:defRPr b="0" i="0">
                <a:solidFill>
                  <a:schemeClr val="accent1"/>
                </a:solidFill>
                <a:latin typeface="+mn-lt"/>
              </a:defRPr>
            </a:lvl3pPr>
            <a:lvl4pPr marL="1203692" indent="-170256">
              <a:spcBef>
                <a:spcPts val="450"/>
              </a:spcBef>
              <a:tabLst/>
              <a:defRPr b="0" i="0">
                <a:solidFill>
                  <a:schemeClr val="accent1"/>
                </a:solidFill>
                <a:latin typeface="+mn-lt"/>
              </a:defRPr>
            </a:lvl4pPr>
            <a:lvl5pPr marL="1463243" indent="-170256">
              <a:spcBef>
                <a:spcPts val="450"/>
              </a:spcBef>
              <a:tabLst/>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hasCustomPrompt="1"/>
          </p:nvPr>
        </p:nvSpPr>
        <p:spPr>
          <a:xfrm>
            <a:off x="381000" y="200726"/>
            <a:ext cx="11430000" cy="1014761"/>
          </a:xfrm>
          <a:prstGeom prst="rect">
            <a:avLst/>
          </a:prstGeom>
        </p:spPr>
        <p:txBody>
          <a:bodyPr vert="horz" lIns="91440" tIns="45720" rIns="91440" bIns="45720" rtlCol="0" anchor="ctr">
            <a:normAutofit/>
          </a:bodyPr>
          <a:lstStyle>
            <a:lvl1pPr fontAlgn="t">
              <a:defRPr b="0" i="0"/>
            </a:lvl1pPr>
          </a:lstStyle>
          <a:p>
            <a:r>
              <a:rPr lang="en-US" dirty="0"/>
              <a:t>Click to add text</a:t>
            </a:r>
          </a:p>
        </p:txBody>
      </p:sp>
    </p:spTree>
    <p:extLst>
      <p:ext uri="{BB962C8B-B14F-4D97-AF65-F5344CB8AC3E}">
        <p14:creationId xmlns:p14="http://schemas.microsoft.com/office/powerpoint/2010/main" val="38466648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hasCustomPrompt="1"/>
          </p:nvPr>
        </p:nvSpPr>
        <p:spPr>
          <a:xfrm>
            <a:off x="379050" y="1215483"/>
            <a:ext cx="5615353"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hasCustomPrompt="1"/>
          </p:nvPr>
        </p:nvSpPr>
        <p:spPr>
          <a:xfrm>
            <a:off x="6197600" y="1215483"/>
            <a:ext cx="5613400"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1660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hasCustomPrompt="1"/>
          </p:nvPr>
        </p:nvSpPr>
        <p:spPr>
          <a:xfrm>
            <a:off x="381004" y="1235117"/>
            <a:ext cx="5617633"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hasCustomPrompt="1"/>
          </p:nvPr>
        </p:nvSpPr>
        <p:spPr>
          <a:xfrm>
            <a:off x="381004" y="1998137"/>
            <a:ext cx="5617633"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hasCustomPrompt="1"/>
          </p:nvPr>
        </p:nvSpPr>
        <p:spPr>
          <a:xfrm>
            <a:off x="6172200" y="1235117"/>
            <a:ext cx="5638800"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hasCustomPrompt="1"/>
          </p:nvPr>
        </p:nvSpPr>
        <p:spPr>
          <a:xfrm>
            <a:off x="6172200" y="1998137"/>
            <a:ext cx="5638800"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hasCustomPrompt="1"/>
          </p:nvPr>
        </p:nvSpPr>
        <p:spPr>
          <a:xfrm>
            <a:off x="381000" y="192775"/>
            <a:ext cx="11430000" cy="1014761"/>
          </a:xfrm>
          <a:prstGeom prst="rect">
            <a:avLst/>
          </a:prstGeom>
        </p:spPr>
        <p:txBody>
          <a:bodyPr vert="horz" lIns="91440" tIns="45720" rIns="91440" bIns="45720" rtlCol="0" anchor="ctr">
            <a:normAutofit/>
          </a:bodyPr>
          <a:lstStyle>
            <a:lvl1pPr>
              <a:defRPr b="0" i="0"/>
            </a:lvl1pPr>
          </a:lstStyle>
          <a:p>
            <a:r>
              <a:rPr lang="en-US" dirty="0"/>
              <a:t>Click to add text</a:t>
            </a:r>
          </a:p>
        </p:txBody>
      </p:sp>
    </p:spTree>
    <p:extLst>
      <p:ext uri="{BB962C8B-B14F-4D97-AF65-F5344CB8AC3E}">
        <p14:creationId xmlns:p14="http://schemas.microsoft.com/office/powerpoint/2010/main" val="28867599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Tree>
    <p:extLst>
      <p:ext uri="{BB962C8B-B14F-4D97-AF65-F5344CB8AC3E}">
        <p14:creationId xmlns:p14="http://schemas.microsoft.com/office/powerpoint/2010/main" val="1798113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87858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hasCustomPrompt="1"/>
          </p:nvPr>
        </p:nvSpPr>
        <p:spPr>
          <a:xfrm>
            <a:off x="4313770" y="457201"/>
            <a:ext cx="7497233" cy="5403850"/>
          </a:xfrm>
        </p:spPr>
        <p:txBody>
          <a:bodyPr>
            <a:normAutofit/>
          </a:bodyPr>
          <a:lstStyle>
            <a:lvl1pPr marL="0" indent="0">
              <a:buNone/>
              <a:defRPr sz="2100" b="1" i="0">
                <a:solidFill>
                  <a:schemeClr val="accent1"/>
                </a:solidFill>
                <a:latin typeface="+mn-lt"/>
              </a:defRPr>
            </a:lvl1pPr>
            <a:lvl2pPr>
              <a:defRPr sz="1800" b="0" i="0">
                <a:solidFill>
                  <a:schemeClr val="accent1"/>
                </a:solidFill>
                <a:latin typeface="+mn-lt"/>
              </a:defRPr>
            </a:lvl2pPr>
            <a:lvl3pPr>
              <a:defRPr sz="1500" b="0" i="0">
                <a:solidFill>
                  <a:schemeClr val="accent1"/>
                </a:solidFill>
                <a:latin typeface="+mn-lt"/>
              </a:defRPr>
            </a:lvl3pPr>
            <a:lvl4pPr>
              <a:defRPr sz="1350" b="0" i="0">
                <a:solidFill>
                  <a:schemeClr val="accent1"/>
                </a:solidFill>
                <a:latin typeface="+mn-lt"/>
              </a:defRPr>
            </a:lvl4pPr>
            <a:lvl5pPr>
              <a:defRPr sz="1350" b="0" i="0">
                <a:solidFill>
                  <a:schemeClr val="accent1"/>
                </a:solidFill>
                <a:latin typeface="+mn-lt"/>
              </a:defRPr>
            </a:lvl5pPr>
            <a:lvl6pPr>
              <a:defRPr sz="1500"/>
            </a:lvl6pPr>
            <a:lvl7pPr>
              <a:defRPr sz="1500"/>
            </a:lvl7pPr>
            <a:lvl8pPr>
              <a:defRPr sz="1500"/>
            </a:lvl8pPr>
            <a:lvl9pPr>
              <a:defRPr sz="15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hasCustomPrompt="1"/>
          </p:nvPr>
        </p:nvSpPr>
        <p:spPr>
          <a:xfrm>
            <a:off x="381003" y="2274851"/>
            <a:ext cx="3932767" cy="3594139"/>
          </a:xfrm>
        </p:spPr>
        <p:txBody>
          <a:bodyPr/>
          <a:lstStyle>
            <a:lvl1pPr marL="0" indent="0">
              <a:buNone/>
              <a:defRPr sz="1200" b="0" i="0">
                <a:solidFill>
                  <a:schemeClr val="accent1"/>
                </a:solidFill>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sub text</a:t>
            </a:r>
          </a:p>
        </p:txBody>
      </p:sp>
    </p:spTree>
    <p:extLst>
      <p:ext uri="{BB962C8B-B14F-4D97-AF65-F5344CB8AC3E}">
        <p14:creationId xmlns:p14="http://schemas.microsoft.com/office/powerpoint/2010/main" val="40490852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70" y="457201"/>
            <a:ext cx="7497233" cy="5403850"/>
          </a:xfrm>
        </p:spPr>
        <p:txBody>
          <a:bodyPr/>
          <a:lstStyle>
            <a:lvl1pPr marL="0" indent="0">
              <a:buNone/>
              <a:defRPr sz="2400" b="0" i="0">
                <a:solidFill>
                  <a:srgbClr val="3C3C3C"/>
                </a:solidFill>
                <a:latin typeface="+mn-lt"/>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hasCustomPrompt="1"/>
          </p:nvPr>
        </p:nvSpPr>
        <p:spPr>
          <a:xfrm>
            <a:off x="381003" y="2274851"/>
            <a:ext cx="3932767" cy="3594139"/>
          </a:xfrm>
        </p:spPr>
        <p:txBody>
          <a:bodyPr/>
          <a:lstStyle>
            <a:lvl1pPr marL="0" indent="0">
              <a:buNone/>
              <a:defRPr sz="1200" b="0" i="0">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picture caption</a:t>
            </a:r>
          </a:p>
        </p:txBody>
      </p:sp>
    </p:spTree>
    <p:extLst>
      <p:ext uri="{BB962C8B-B14F-4D97-AF65-F5344CB8AC3E}">
        <p14:creationId xmlns:p14="http://schemas.microsoft.com/office/powerpoint/2010/main" val="2266071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6" name="Slide Number Placeholder 8">
            <a:extLst>
              <a:ext uri="{FF2B5EF4-FFF2-40B4-BE49-F238E27FC236}">
                <a16:creationId xmlns:a16="http://schemas.microsoft.com/office/drawing/2014/main" id="{3395B0B3-2BEF-4C03-8782-98158BE48CBA}"/>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102649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8933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Slide Number Placeholder 8">
            <a:extLst>
              <a:ext uri="{FF2B5EF4-FFF2-40B4-BE49-F238E27FC236}">
                <a16:creationId xmlns:a16="http://schemas.microsoft.com/office/drawing/2014/main" id="{9C783EA3-C43A-408B-8A96-2BF3503C5AD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4844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9" name="Slide Number Placeholder 8">
            <a:extLst>
              <a:ext uri="{FF2B5EF4-FFF2-40B4-BE49-F238E27FC236}">
                <a16:creationId xmlns:a16="http://schemas.microsoft.com/office/drawing/2014/main" id="{C0717F37-EB3F-4912-8B16-22DE78163176}"/>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19590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25339"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A5D7F9B5-CC5A-4ABE-8117-CC023710B83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3703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Slide Number Placeholder 8">
            <a:extLst>
              <a:ext uri="{FF2B5EF4-FFF2-40B4-BE49-F238E27FC236}">
                <a16:creationId xmlns:a16="http://schemas.microsoft.com/office/drawing/2014/main" id="{B061D5B3-FA26-4D91-B231-F26ED369337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42515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6" name="Slide Number Placeholder 8">
            <a:extLst>
              <a:ext uri="{FF2B5EF4-FFF2-40B4-BE49-F238E27FC236}">
                <a16:creationId xmlns:a16="http://schemas.microsoft.com/office/drawing/2014/main" id="{B614A661-166B-4DF4-B43E-98FAF92466C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708679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B4268A2A-08D9-4EB7-800F-3189127D59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16748"/>
            <a:ext cx="12192000" cy="3624504"/>
          </a:xfrm>
          <a:prstGeom prst="rect">
            <a:avLst/>
          </a:prstGeom>
        </p:spPr>
      </p:pic>
    </p:spTree>
    <p:extLst>
      <p:ext uri="{BB962C8B-B14F-4D97-AF65-F5344CB8AC3E}">
        <p14:creationId xmlns:p14="http://schemas.microsoft.com/office/powerpoint/2010/main" val="82136455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r>
              <a:rPr lang="en-US" dirty="0">
                <a:solidFill>
                  <a:srgbClr val="1F497D"/>
                </a:solidFill>
              </a:rPr>
              <a:t>(#)</a:t>
            </a:r>
          </a:p>
        </p:txBody>
      </p:sp>
      <p:pic>
        <p:nvPicPr>
          <p:cNvPr id="6" name="Picture 5" descr="A close up of a sign&#10;&#10;Description automatically generated">
            <a:extLst>
              <a:ext uri="{FF2B5EF4-FFF2-40B4-BE49-F238E27FC236}">
                <a16:creationId xmlns:a16="http://schemas.microsoft.com/office/drawing/2014/main" id="{C4367302-18AD-44F9-B43A-24490776962B}"/>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34807187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8" r:id="rId10"/>
    <p:sldLayoutId id="2147483690" r:id="rId11"/>
    <p:sldLayoutId id="2147483693" r:id="rId12"/>
    <p:sldLayoutId id="2147483694" r:id="rId13"/>
    <p:sldLayoutId id="2147483695" r:id="rId14"/>
    <p:sldLayoutId id="2147483696" r:id="rId15"/>
    <p:sldLayoutId id="2147483697" r:id="rId16"/>
    <p:sldLayoutId id="2147483700" r:id="rId17"/>
    <p:sldLayoutId id="2147483710" r:id="rId18"/>
  </p:sldLayoutIdLst>
  <p:hf hdr="0" ftr="0" dt="0"/>
  <p:txStyles>
    <p:title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6"/>
            <a:ext cx="11430000" cy="1014761"/>
          </a:xfrm>
          <a:prstGeom prst="rect">
            <a:avLst/>
          </a:prstGeom>
        </p:spPr>
        <p:txBody>
          <a:bodyPr vert="horz" lIns="91440" tIns="45720" rIns="91440" bIns="45720" rtlCol="0" anchor="ctr">
            <a:normAutofit/>
          </a:bodyPr>
          <a:lstStyle/>
          <a:p>
            <a:r>
              <a:rPr lang="en-US" dirty="0"/>
              <a:t>Click to add text</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5265595"/>
          </a:xfrm>
          <a:prstGeom prst="rect">
            <a:avLst/>
          </a:prstGeom>
        </p:spPr>
        <p:txBody>
          <a:bodyPr vert="horz" lIns="91440" tIns="45720" rIns="91440" bIns="64008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6D07CC0C-A377-0347-8A9C-0898FBC2790C}"/>
              </a:ext>
            </a:extLst>
          </p:cNvPr>
          <p:cNvSpPr txBox="1"/>
          <p:nvPr userDrawn="1"/>
        </p:nvSpPr>
        <p:spPr>
          <a:xfrm>
            <a:off x="5856942" y="6416772"/>
            <a:ext cx="494055" cy="253916"/>
          </a:xfrm>
          <a:prstGeom prst="rect">
            <a:avLst/>
          </a:prstGeom>
          <a:noFill/>
        </p:spPr>
        <p:txBody>
          <a:bodyPr vert="horz" wrap="square" rtlCol="0">
            <a:spAutoFit/>
          </a:bodyPr>
          <a:lstStyle>
            <a:defPPr>
              <a:defRPr lang="en-US"/>
            </a:defPPr>
            <a:lvl1pPr>
              <a:defRPr sz="700">
                <a:solidFill>
                  <a:srgbClr val="AAD4FF"/>
                </a:solidFill>
                <a:latin typeface="Tahoma"/>
              </a:defRPr>
            </a:lvl1pPr>
          </a:lstStyle>
          <a:p>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fld id="{DE9FCC56-4E1C-4C04-868A-1C1059837326}" type="slidenum">
              <a:rPr lang="en-US" sz="1000" b="0" i="0" smtClean="0">
                <a:solidFill>
                  <a:srgbClr val="808080"/>
                </a:solidFill>
                <a:latin typeface="Arial" panose="020B0604020202020204" pitchFamily="34" charset="0"/>
                <a:ea typeface="Roboto" pitchFamily="2" charset="0"/>
                <a:cs typeface="Arial" panose="020B0604020202020204" pitchFamily="34" charset="0"/>
              </a:rPr>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t>‹#›</a:t>
            </a:fld>
            <a:r>
              <a:rPr lang="en-US" sz="1050" b="0" i="0" dirty="0">
                <a:solidFill>
                  <a:srgbClr val="808080"/>
                </a:solidFill>
                <a:latin typeface="Arial" panose="020B0604020202020204" pitchFamily="34" charset="0"/>
                <a:ea typeface="Roboto" pitchFamily="2" charset="0"/>
                <a:cs typeface="Arial" panose="020B0604020202020204" pitchFamily="34" charset="0"/>
              </a:rPr>
              <a:t>	</a:t>
            </a:r>
          </a:p>
        </p:txBody>
      </p:sp>
    </p:spTree>
    <p:extLst>
      <p:ext uri="{BB962C8B-B14F-4D97-AF65-F5344CB8AC3E}">
        <p14:creationId xmlns:p14="http://schemas.microsoft.com/office/powerpoint/2010/main" val="209407943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hf hdr="0" ftr="0" dt="0"/>
  <p:txStyles>
    <p:titleStyle>
      <a:lvl1pPr algn="l" defTabSz="685783" rtl="0" eaLnBrk="1" latinLnBrk="0" hangingPunct="1">
        <a:lnSpc>
          <a:spcPct val="90000"/>
        </a:lnSpc>
        <a:spcBef>
          <a:spcPct val="0"/>
        </a:spcBef>
        <a:buNone/>
        <a:defRPr sz="3200" b="0" i="0" kern="1200" baseline="0">
          <a:solidFill>
            <a:srgbClr val="A7934B"/>
          </a:solidFill>
          <a:latin typeface="Arial" panose="020B0604020202020204" pitchFamily="34" charset="0"/>
          <a:ea typeface="Roboto" panose="02000000000000000000" pitchFamily="2" charset="0"/>
          <a:cs typeface="Arial" panose="020B0604020202020204" pitchFamily="34" charset="0"/>
        </a:defRPr>
      </a:lvl1pPr>
    </p:titleStyle>
    <p:bodyStyle>
      <a:lvl1pPr marL="234950" marR="0" indent="-234950" algn="l" defTabSz="685783" rtl="0" eaLnBrk="1" fontAlgn="auto" latinLnBrk="0" hangingPunct="1">
        <a:lnSpc>
          <a:spcPct val="90000"/>
        </a:lnSpc>
        <a:spcBef>
          <a:spcPts val="900"/>
        </a:spcBef>
        <a:spcAft>
          <a:spcPts val="0"/>
        </a:spcAft>
        <a:buClrTx/>
        <a:buSzTx/>
        <a:buFont typeface="Arial" panose="020B0604020202020204" pitchFamily="34" charset="0"/>
        <a:buChar char="•"/>
        <a:tabLst/>
        <a:defRPr sz="2000" b="0" i="0" kern="1200">
          <a:solidFill>
            <a:schemeClr val="accent1"/>
          </a:solidFill>
          <a:latin typeface="+mn-lt"/>
          <a:ea typeface="Roboto" panose="02000000000000000000" pitchFamily="2" charset="0"/>
          <a:cs typeface="Arial" panose="020B0604020202020204" pitchFamily="34" charset="0"/>
        </a:defRPr>
      </a:lvl1pPr>
      <a:lvl2pPr marL="577850" marR="0" indent="-234950" algn="l" defTabSz="685783" rtl="0" eaLnBrk="1" fontAlgn="t" latinLnBrk="0" hangingPunct="1">
        <a:lnSpc>
          <a:spcPct val="90000"/>
        </a:lnSpc>
        <a:spcBef>
          <a:spcPts val="400"/>
        </a:spcBef>
        <a:spcAft>
          <a:spcPts val="0"/>
        </a:spcAft>
        <a:buClrTx/>
        <a:buSzTx/>
        <a:buFont typeface="Arial" panose="020B0604020202020204" pitchFamily="34" charset="0"/>
        <a:buChar char="•"/>
        <a:tabLst/>
        <a:defRPr sz="1600" b="0" i="0" kern="1200">
          <a:solidFill>
            <a:schemeClr val="accent1"/>
          </a:solidFill>
          <a:latin typeface="+mn-lt"/>
          <a:ea typeface="Roboto" panose="02000000000000000000" pitchFamily="2" charset="0"/>
          <a:cs typeface="Arial" panose="020B0604020202020204" pitchFamily="34" charset="0"/>
        </a:defRPr>
      </a:lvl2pPr>
      <a:lvl3pPr marL="857228"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400" b="0" i="0" kern="1200">
          <a:solidFill>
            <a:schemeClr val="accent1"/>
          </a:solidFill>
          <a:latin typeface="+mn-lt"/>
          <a:ea typeface="Roboto" panose="02000000000000000000" pitchFamily="2" charset="0"/>
          <a:cs typeface="Arial" panose="020B0604020202020204" pitchFamily="34" charset="0"/>
        </a:defRPr>
      </a:lvl3pPr>
      <a:lvl4pPr marL="1200120"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4pPr>
      <a:lvl5pPr marL="1543012"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iemopen/niem-model/tree/2afcd93dc4061e825df8c2b3bf44557bbd4cb976" TargetMode="External"/><Relationship Id="rId2" Type="http://schemas.openxmlformats.org/officeDocument/2006/relationships/hyperlink" Target="https://github.com/niemopen/niem-naming-design-rules"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www.oasis-open.org/policies-guidelines/oasis-defined-terms-2018-05-22/#dStatementUse" TargetMode="External"/><Relationship Id="rId2" Type="http://schemas.openxmlformats.org/officeDocument/2006/relationships/hyperlink" Target="https://www.oasis-open.org/policies-guidelines/open-projects-process/#oasis-standard-approval-external-submissions"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document/d/1lTartcAzlqidzrCxuXFFiwdRDKRipqMnNsMS24SZdjg/edit"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jpg"/><Relationship Id="rId12"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jfif"/><Relationship Id="rId5" Type="http://schemas.openxmlformats.org/officeDocument/2006/relationships/image" Target="../media/image11.png"/><Relationship Id="rId10" Type="http://schemas.openxmlformats.org/officeDocument/2006/relationships/image" Target="../media/image16.jfif"/><Relationship Id="rId4" Type="http://schemas.openxmlformats.org/officeDocument/2006/relationships/image" Target="../media/image10.jpeg"/><Relationship Id="rId9"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iemopen/nbac-admin/tree/main/nbac-meeting-minute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https://github.com/orgs/niemopen/projects/7/views/2"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4.jpeg"/><Relationship Id="rId3" Type="http://schemas.openxmlformats.org/officeDocument/2006/relationships/image" Target="../media/image25.png"/><Relationship Id="rId7" Type="http://schemas.openxmlformats.org/officeDocument/2006/relationships/image" Target="../media/image23.jpg"/><Relationship Id="rId12"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7.png"/><Relationship Id="rId11" Type="http://schemas.openxmlformats.org/officeDocument/2006/relationships/image" Target="../media/image20.png"/><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image" Target="../media/image21.png"/><Relationship Id="rId9" Type="http://schemas.openxmlformats.org/officeDocument/2006/relationships/image" Target="../media/image28.jpg"/></Relationships>
</file>

<file path=ppt/slides/_rels/slide22.xml.rels><?xml version="1.0" encoding="UTF-8" standalone="yes"?>
<Relationships xmlns="http://schemas.openxmlformats.org/package/2006/relationships"><Relationship Id="rId13" Type="http://schemas.openxmlformats.org/officeDocument/2006/relationships/image" Target="../media/image36.jpeg"/><Relationship Id="rId18" Type="http://schemas.openxmlformats.org/officeDocument/2006/relationships/hyperlink" Target="https://niemopen.org/" TargetMode="External"/><Relationship Id="rId26" Type="http://schemas.openxmlformats.org/officeDocument/2006/relationships/hyperlink" Target="https://lists.oasis-open-projects.org/g/niemopen-nbactsc" TargetMode="External"/><Relationship Id="rId3" Type="http://schemas.openxmlformats.org/officeDocument/2006/relationships/hyperlink" Target="https://niemopen.slack.com/?redir=%2Fgantry%2Fauth%3Fapp%3Dclient%26lc%3D1683201626%26return_to%3D%252Fclient%252FT03UDR5ANG6%252FC03ULAE89DZ%26teams%3D" TargetMode="External"/><Relationship Id="rId21" Type="http://schemas.openxmlformats.org/officeDocument/2006/relationships/hyperlink" Target="https://github.com/niemopen/nmo-admin" TargetMode="External"/><Relationship Id="rId34" Type="http://schemas.openxmlformats.org/officeDocument/2006/relationships/image" Target="../media/image38.png"/><Relationship Id="rId7" Type="http://schemas.openxmlformats.org/officeDocument/2006/relationships/image" Target="../media/image33.png"/><Relationship Id="rId12" Type="http://schemas.openxmlformats.org/officeDocument/2006/relationships/hyperlink" Target="https://twitter.com/NIEMconnects?ref_src=twsrc%5Etfw" TargetMode="External"/><Relationship Id="rId17" Type="http://schemas.openxmlformats.org/officeDocument/2006/relationships/hyperlink" Target="https://www.niem.gov/" TargetMode="External"/><Relationship Id="rId25" Type="http://schemas.openxmlformats.org/officeDocument/2006/relationships/hyperlink" Target="https://lists.oasis-open-projects.org/g/niemopen-ntactsc" TargetMode="External"/><Relationship Id="rId33" Type="http://schemas.openxmlformats.org/officeDocument/2006/relationships/hyperlink" Target="https://github.com/niemopen/niem-model/tree/dev" TargetMode="External"/><Relationship Id="rId2" Type="http://schemas.openxmlformats.org/officeDocument/2006/relationships/notesSlide" Target="../notesSlides/notesSlide13.xml"/><Relationship Id="rId16" Type="http://schemas.openxmlformats.org/officeDocument/2006/relationships/hyperlink" Target="https://www.youtube.com/channel/UCg9qV22PXLBjG41hc-EwVrQ" TargetMode="External"/><Relationship Id="rId20" Type="http://schemas.openxmlformats.org/officeDocument/2006/relationships/hyperlink" Target="https://github.com/niemopen/nbac-admin" TargetMode="External"/><Relationship Id="rId29" Type="http://schemas.openxmlformats.org/officeDocument/2006/relationships/hyperlink" Target="https://www.niem.gov/about-niem/message-exchange-package-mep-registry-repository" TargetMode="External"/><Relationship Id="rId1" Type="http://schemas.openxmlformats.org/officeDocument/2006/relationships/slideLayout" Target="../slideLayouts/slideLayout4.xml"/><Relationship Id="rId6" Type="http://schemas.openxmlformats.org/officeDocument/2006/relationships/image" Target="../media/image32.JPG"/><Relationship Id="rId11" Type="http://schemas.openxmlformats.org/officeDocument/2006/relationships/image" Target="../media/image35.png"/><Relationship Id="rId24" Type="http://schemas.openxmlformats.org/officeDocument/2006/relationships/hyperlink" Target="https://lists.oasis-open-projects.org/g/niemopen-pgb" TargetMode="External"/><Relationship Id="rId32" Type="http://schemas.openxmlformats.org/officeDocument/2006/relationships/hyperlink" Target="https://github.com/niemopen/niem-naming-design-rules" TargetMode="External"/><Relationship Id="rId5" Type="http://schemas.openxmlformats.org/officeDocument/2006/relationships/hyperlink" Target="https://www.oasis-open.org/" TargetMode="External"/><Relationship Id="rId15" Type="http://schemas.openxmlformats.org/officeDocument/2006/relationships/image" Target="../media/image37.png"/><Relationship Id="rId23" Type="http://schemas.openxmlformats.org/officeDocument/2006/relationships/hyperlink" Target="https://lists.oasis-open-projects.org/g/niemopen" TargetMode="External"/><Relationship Id="rId28" Type="http://schemas.openxmlformats.org/officeDocument/2006/relationships/hyperlink" Target="mailto:akatherine.b.escobar.civ@mail.mil" TargetMode="External"/><Relationship Id="rId10" Type="http://schemas.openxmlformats.org/officeDocument/2006/relationships/hyperlink" Target="https://oasis-open.atlassian.net/wiki/spaces/NIEM/overview" TargetMode="External"/><Relationship Id="rId19" Type="http://schemas.openxmlformats.org/officeDocument/2006/relationships/hyperlink" Target="https://github.com/niemopen/ntac-admin" TargetMode="External"/><Relationship Id="rId31" Type="http://schemas.openxmlformats.org/officeDocument/2006/relationships/hyperlink" Target="https://github.com/niemopen/cmftool" TargetMode="External"/><Relationship Id="rId4" Type="http://schemas.openxmlformats.org/officeDocument/2006/relationships/image" Target="../media/image31.png"/><Relationship Id="rId9" Type="http://schemas.openxmlformats.org/officeDocument/2006/relationships/image" Target="../media/image34.png"/><Relationship Id="rId14" Type="http://schemas.openxmlformats.org/officeDocument/2006/relationships/hyperlink" Target="https://www.linkedin.com/groups/1903175/profile" TargetMode="External"/><Relationship Id="rId22" Type="http://schemas.openxmlformats.org/officeDocument/2006/relationships/hyperlink" Target="https://niemopen.slack.com/" TargetMode="External"/><Relationship Id="rId27" Type="http://schemas.openxmlformats.org/officeDocument/2006/relationships/hyperlink" Target="https://lists.oasis-open-projects.org/g/niemopen-nmotsc" TargetMode="External"/><Relationship Id="rId30" Type="http://schemas.openxmlformats.org/officeDocument/2006/relationships/hyperlink" Target="https://mep.niemopen.org/" TargetMode="External"/><Relationship Id="rId8" Type="http://schemas.openxmlformats.org/officeDocument/2006/relationships/hyperlink" Target="https://github.com/niemope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niemopen/niem-model/tree/2afcd93dc4061e825df8c2b3bf44557bbd4cb976" TargetMode="External"/><Relationship Id="rId2" Type="http://schemas.openxmlformats.org/officeDocument/2006/relationships/hyperlink" Target="https://github.com/niemopen/niem-naming-design-rules"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docs.google.com/document/d/1OwRH0tEqe_LuqLaCTuPEIhkEMZkAgtryoWTGeAdoPi8/edit?usp=shar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A4157-FEAC-A82E-2CDA-9BCD54EC8C83}"/>
              </a:ext>
            </a:extLst>
          </p:cNvPr>
          <p:cNvSpPr>
            <a:spLocks noGrp="1"/>
          </p:cNvSpPr>
          <p:nvPr>
            <p:ph type="title"/>
          </p:nvPr>
        </p:nvSpPr>
        <p:spPr>
          <a:xfrm>
            <a:off x="1998134" y="4621161"/>
            <a:ext cx="8195733" cy="838200"/>
          </a:xfrm>
        </p:spPr>
        <p:txBody>
          <a:bodyPr/>
          <a:lstStyle/>
          <a:p>
            <a:r>
              <a:rPr lang="en-US" dirty="0"/>
              <a:t>NBAC TSC Slides</a:t>
            </a:r>
            <a:br>
              <a:rPr lang="en-US" dirty="0"/>
            </a:br>
            <a:r>
              <a:rPr lang="en-US" dirty="0"/>
              <a:t>27 February 2025 Meeting</a:t>
            </a:r>
          </a:p>
        </p:txBody>
      </p:sp>
    </p:spTree>
    <p:extLst>
      <p:ext uri="{BB962C8B-B14F-4D97-AF65-F5344CB8AC3E}">
        <p14:creationId xmlns:p14="http://schemas.microsoft.com/office/powerpoint/2010/main" val="2409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grpSp>
        <p:nvGrpSpPr>
          <p:cNvPr id="461" name="Google Shape;461;p80"/>
          <p:cNvGrpSpPr/>
          <p:nvPr/>
        </p:nvGrpSpPr>
        <p:grpSpPr>
          <a:xfrm>
            <a:off x="2452934" y="2760619"/>
            <a:ext cx="9738967" cy="1394740"/>
            <a:chOff x="1406975" y="1996445"/>
            <a:chExt cx="7304225" cy="1046055"/>
          </a:xfrm>
        </p:grpSpPr>
        <p:sp>
          <p:nvSpPr>
            <p:cNvPr id="462" name="Google Shape;462;p80"/>
            <p:cNvSpPr/>
            <p:nvPr/>
          </p:nvSpPr>
          <p:spPr>
            <a:xfrm>
              <a:off x="1406975" y="2502600"/>
              <a:ext cx="1807800" cy="5127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3" name="Google Shape;463;p80"/>
            <p:cNvSpPr/>
            <p:nvPr/>
          </p:nvSpPr>
          <p:spPr>
            <a:xfrm rot="5400000">
              <a:off x="3205150" y="2502600"/>
              <a:ext cx="531900" cy="512700"/>
            </a:xfrm>
            <a:prstGeom prst="round1Rect">
              <a:avLst>
                <a:gd name="adj" fmla="val 50000"/>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4" name="Google Shape;464;p80"/>
            <p:cNvSpPr/>
            <p:nvPr/>
          </p:nvSpPr>
          <p:spPr>
            <a:xfrm rot="-5400000">
              <a:off x="3335950" y="2142975"/>
              <a:ext cx="270300" cy="5127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5" name="Google Shape;465;p80"/>
            <p:cNvSpPr/>
            <p:nvPr/>
          </p:nvSpPr>
          <p:spPr>
            <a:xfrm rot="-5400000">
              <a:off x="3205150" y="2010268"/>
              <a:ext cx="531900" cy="512700"/>
            </a:xfrm>
            <a:prstGeom prst="round1Rect">
              <a:avLst>
                <a:gd name="adj" fmla="val 50000"/>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6" name="Google Shape;466;p80"/>
            <p:cNvSpPr/>
            <p:nvPr/>
          </p:nvSpPr>
          <p:spPr>
            <a:xfrm>
              <a:off x="3727450" y="2000950"/>
              <a:ext cx="708300" cy="5127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7" name="Google Shape;467;p80"/>
            <p:cNvSpPr/>
            <p:nvPr/>
          </p:nvSpPr>
          <p:spPr>
            <a:xfrm>
              <a:off x="4426300" y="2000950"/>
              <a:ext cx="531900" cy="512700"/>
            </a:xfrm>
            <a:prstGeom prst="round1Rect">
              <a:avLst>
                <a:gd name="adj" fmla="val 50000"/>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8" name="Google Shape;468;p80"/>
            <p:cNvSpPr/>
            <p:nvPr/>
          </p:nvSpPr>
          <p:spPr>
            <a:xfrm rot="-5400000">
              <a:off x="4476700" y="2233000"/>
              <a:ext cx="431100" cy="5127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9" name="Google Shape;469;p80"/>
            <p:cNvSpPr/>
            <p:nvPr/>
          </p:nvSpPr>
          <p:spPr>
            <a:xfrm rot="10800000">
              <a:off x="4426300" y="2520200"/>
              <a:ext cx="531900" cy="512700"/>
            </a:xfrm>
            <a:prstGeom prst="round1Rect">
              <a:avLst>
                <a:gd name="adj" fmla="val 50000"/>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0" name="Google Shape;470;p80"/>
            <p:cNvSpPr/>
            <p:nvPr/>
          </p:nvSpPr>
          <p:spPr>
            <a:xfrm>
              <a:off x="4948600" y="2520200"/>
              <a:ext cx="1266600" cy="5127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1" name="Google Shape;471;p80"/>
            <p:cNvSpPr/>
            <p:nvPr/>
          </p:nvSpPr>
          <p:spPr>
            <a:xfrm rot="5400000">
              <a:off x="6205600" y="2520200"/>
              <a:ext cx="531900" cy="512700"/>
            </a:xfrm>
            <a:prstGeom prst="round1Rect">
              <a:avLst>
                <a:gd name="adj" fmla="val 50000"/>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2" name="Google Shape;472;p80"/>
            <p:cNvSpPr/>
            <p:nvPr/>
          </p:nvSpPr>
          <p:spPr>
            <a:xfrm rot="-5400000">
              <a:off x="6330550" y="2177100"/>
              <a:ext cx="282000" cy="5127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3" name="Google Shape;473;p80"/>
            <p:cNvSpPr/>
            <p:nvPr/>
          </p:nvSpPr>
          <p:spPr>
            <a:xfrm rot="-5400000">
              <a:off x="6205600" y="2006045"/>
              <a:ext cx="531900" cy="512700"/>
            </a:xfrm>
            <a:prstGeom prst="round1Rect">
              <a:avLst>
                <a:gd name="adj" fmla="val 50000"/>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4" name="Google Shape;474;p80"/>
            <p:cNvSpPr/>
            <p:nvPr/>
          </p:nvSpPr>
          <p:spPr>
            <a:xfrm>
              <a:off x="6727900" y="1996725"/>
              <a:ext cx="1983300" cy="5127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75" name="Google Shape;475;p80"/>
          <p:cNvSpPr txBox="1"/>
          <p:nvPr/>
        </p:nvSpPr>
        <p:spPr>
          <a:xfrm>
            <a:off x="1702867" y="4226364"/>
            <a:ext cx="4576400" cy="2435600"/>
          </a:xfrm>
          <a:prstGeom prst="rect">
            <a:avLst/>
          </a:prstGeom>
          <a:noFill/>
          <a:ln>
            <a:noFill/>
          </a:ln>
        </p:spPr>
        <p:txBody>
          <a:bodyPr spcFirstLastPara="1" wrap="square" lIns="121900" tIns="45700" rIns="121900" bIns="45700" anchor="t" anchorCtr="0">
            <a:noAutofit/>
          </a:bodyPr>
          <a:lstStyle/>
          <a:p>
            <a:pPr algn="ctr" defTabSz="1219170">
              <a:buClr>
                <a:srgbClr val="000000"/>
              </a:buClr>
            </a:pPr>
            <a:r>
              <a:rPr lang="en" sz="2133" b="1" kern="0">
                <a:solidFill>
                  <a:srgbClr val="3C78D8"/>
                </a:solidFill>
                <a:latin typeface="Montserrat"/>
                <a:ea typeface="Montserrat"/>
                <a:cs typeface="Montserrat"/>
                <a:sym typeface="Montserrat"/>
              </a:rPr>
              <a:t>Development &amp; Marketing</a:t>
            </a:r>
            <a:endParaRPr sz="2133" kern="0">
              <a:solidFill>
                <a:srgbClr val="3C78D8"/>
              </a:solidFill>
              <a:latin typeface="Montserrat"/>
              <a:ea typeface="Montserrat"/>
              <a:cs typeface="Montserrat"/>
              <a:sym typeface="Montserrat"/>
            </a:endParaRPr>
          </a:p>
          <a:p>
            <a:pPr marL="426709" lvl="1" indent="-397923" defTabSz="1219170">
              <a:buClr>
                <a:srgbClr val="3C78D8"/>
              </a:buClr>
              <a:buSzPts val="1100"/>
              <a:buFont typeface="Calibri"/>
              <a:buChar char="○"/>
            </a:pPr>
            <a:r>
              <a:rPr lang="en" sz="1467" b="1" kern="0">
                <a:solidFill>
                  <a:srgbClr val="3C78D8"/>
                </a:solidFill>
                <a:latin typeface="Montserrat"/>
                <a:ea typeface="Montserrat"/>
                <a:cs typeface="Montserrat"/>
                <a:sym typeface="Montserrat"/>
              </a:rPr>
              <a:t>Build </a:t>
            </a:r>
            <a:r>
              <a:rPr lang="en" sz="1467" kern="0">
                <a:solidFill>
                  <a:srgbClr val="3C78D8"/>
                </a:solidFill>
                <a:latin typeface="Montserrat"/>
                <a:ea typeface="Montserrat"/>
                <a:cs typeface="Montserrat"/>
                <a:sym typeface="Montserrat"/>
              </a:rPr>
              <a:t>your Application, Website, Branding material, Event Calendar</a:t>
            </a:r>
            <a:endParaRPr sz="1467" kern="0">
              <a:solidFill>
                <a:srgbClr val="3C78D8"/>
              </a:solidFill>
              <a:latin typeface="Montserrat"/>
              <a:ea typeface="Montserrat"/>
              <a:cs typeface="Montserrat"/>
              <a:sym typeface="Montserrat"/>
            </a:endParaRPr>
          </a:p>
          <a:p>
            <a:pPr marL="426709" lvl="1" indent="-397923" defTabSz="1219170">
              <a:buClr>
                <a:srgbClr val="3C78D8"/>
              </a:buClr>
              <a:buSzPts val="1100"/>
              <a:buFont typeface="Calibri"/>
              <a:buChar char="○"/>
            </a:pPr>
            <a:r>
              <a:rPr lang="en" sz="1467" b="1" kern="0">
                <a:solidFill>
                  <a:srgbClr val="3C78D8"/>
                </a:solidFill>
                <a:latin typeface="Montserrat"/>
                <a:ea typeface="Montserrat"/>
                <a:cs typeface="Montserrat"/>
                <a:sym typeface="Montserrat"/>
              </a:rPr>
              <a:t>Talent acquisition: </a:t>
            </a:r>
            <a:r>
              <a:rPr lang="en" sz="1467" kern="0">
                <a:solidFill>
                  <a:srgbClr val="3C78D8"/>
                </a:solidFill>
                <a:latin typeface="Montserrat"/>
                <a:ea typeface="Montserrat"/>
                <a:cs typeface="Montserrat"/>
                <a:sym typeface="Montserrat"/>
              </a:rPr>
              <a:t>Participants and Mentors: Direct Campaigns, Social Media, Colleges &amp; Universities, Developer Platforms, Direct Recruitment, Partners</a:t>
            </a:r>
            <a:endParaRPr sz="1467" kern="0">
              <a:solidFill>
                <a:srgbClr val="3C78D8"/>
              </a:solidFill>
              <a:latin typeface="Montserrat"/>
              <a:ea typeface="Montserrat"/>
              <a:cs typeface="Montserrat"/>
              <a:sym typeface="Montserrat"/>
            </a:endParaRPr>
          </a:p>
          <a:p>
            <a:pPr marL="426709" lvl="1" indent="-397923" defTabSz="1219170">
              <a:buClr>
                <a:srgbClr val="3C78D8"/>
              </a:buClr>
              <a:buSzPts val="1100"/>
              <a:buFont typeface="Calibri"/>
              <a:buChar char="○"/>
            </a:pPr>
            <a:r>
              <a:rPr lang="en" sz="1467" b="1" kern="0">
                <a:solidFill>
                  <a:srgbClr val="3C78D8"/>
                </a:solidFill>
                <a:latin typeface="Montserrat"/>
                <a:ea typeface="Montserrat"/>
                <a:cs typeface="Montserrat"/>
                <a:sym typeface="Montserrat"/>
              </a:rPr>
              <a:t>Sponsor </a:t>
            </a:r>
            <a:r>
              <a:rPr lang="en" sz="1467" kern="0">
                <a:solidFill>
                  <a:srgbClr val="3C78D8"/>
                </a:solidFill>
                <a:latin typeface="Montserrat"/>
                <a:ea typeface="Montserrat"/>
                <a:cs typeface="Montserrat"/>
                <a:sym typeface="Montserrat"/>
              </a:rPr>
              <a:t>engagement- existing and new </a:t>
            </a:r>
            <a:endParaRPr sz="1467" kern="0">
              <a:solidFill>
                <a:srgbClr val="3C78D8"/>
              </a:solidFill>
              <a:latin typeface="Montserrat"/>
              <a:ea typeface="Montserrat"/>
              <a:cs typeface="Montserrat"/>
              <a:sym typeface="Montserrat"/>
            </a:endParaRPr>
          </a:p>
          <a:p>
            <a:pPr algn="ctr" defTabSz="1219170">
              <a:buClr>
                <a:srgbClr val="000000"/>
              </a:buClr>
              <a:buSzPts val="1100"/>
            </a:pPr>
            <a:endParaRPr sz="1600" kern="0">
              <a:solidFill>
                <a:srgbClr val="3C78D8"/>
              </a:solidFill>
              <a:latin typeface="Montserrat"/>
              <a:ea typeface="Montserrat"/>
              <a:cs typeface="Montserrat"/>
              <a:sym typeface="Montserrat"/>
            </a:endParaRPr>
          </a:p>
        </p:txBody>
      </p:sp>
      <p:sp>
        <p:nvSpPr>
          <p:cNvPr id="476" name="Google Shape;476;p80"/>
          <p:cNvSpPr/>
          <p:nvPr/>
        </p:nvSpPr>
        <p:spPr>
          <a:xfrm>
            <a:off x="3723873" y="3526007"/>
            <a:ext cx="534400" cy="534400"/>
          </a:xfrm>
          <a:prstGeom prst="ellipse">
            <a:avLst/>
          </a:prstGeom>
          <a:solidFill>
            <a:srgbClr val="6D9EE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477" name="Google Shape;477;p80"/>
          <p:cNvSpPr txBox="1"/>
          <p:nvPr/>
        </p:nvSpPr>
        <p:spPr>
          <a:xfrm>
            <a:off x="7839127" y="1099851"/>
            <a:ext cx="4560000" cy="2240400"/>
          </a:xfrm>
          <a:prstGeom prst="rect">
            <a:avLst/>
          </a:prstGeom>
          <a:noFill/>
          <a:ln>
            <a:noFill/>
          </a:ln>
        </p:spPr>
        <p:txBody>
          <a:bodyPr spcFirstLastPara="1" wrap="square" lIns="121900" tIns="121900" rIns="121900" bIns="121900" anchor="t" anchorCtr="0">
            <a:noAutofit/>
          </a:bodyPr>
          <a:lstStyle/>
          <a:p>
            <a:pPr marL="609585" algn="ctr" defTabSz="1219170">
              <a:buClr>
                <a:srgbClr val="000000"/>
              </a:buClr>
            </a:pPr>
            <a:r>
              <a:rPr lang="en" sz="2133" b="1" kern="0">
                <a:solidFill>
                  <a:srgbClr val="674EA7"/>
                </a:solidFill>
                <a:latin typeface="Montserrat"/>
                <a:ea typeface="Montserrat"/>
                <a:cs typeface="Montserrat"/>
                <a:sym typeface="Montserrat"/>
              </a:rPr>
              <a:t>Post-OPEN</a:t>
            </a:r>
            <a:r>
              <a:rPr lang="en" sz="2133" kern="0">
                <a:solidFill>
                  <a:srgbClr val="674EA7"/>
                </a:solidFill>
                <a:latin typeface="Montserrat"/>
                <a:ea typeface="Montserrat"/>
                <a:cs typeface="Montserrat"/>
                <a:sym typeface="Montserrat"/>
              </a:rPr>
              <a:t>Hax</a:t>
            </a:r>
            <a:endParaRPr sz="2133" kern="0">
              <a:solidFill>
                <a:srgbClr val="674EA7"/>
              </a:solidFill>
              <a:latin typeface="Montserrat"/>
              <a:ea typeface="Montserrat"/>
              <a:cs typeface="Montserrat"/>
              <a:sym typeface="Montserrat"/>
            </a:endParaRPr>
          </a:p>
          <a:p>
            <a:pPr marL="609585" indent="-406390" defTabSz="1219170">
              <a:buClr>
                <a:srgbClr val="674EA7"/>
              </a:buClr>
              <a:buSzPts val="1200"/>
              <a:buFont typeface="Montserrat"/>
              <a:buChar char="○"/>
            </a:pPr>
            <a:r>
              <a:rPr lang="en" sz="1600" kern="0">
                <a:solidFill>
                  <a:srgbClr val="674EA7"/>
                </a:solidFill>
                <a:latin typeface="Montserrat"/>
                <a:ea typeface="Montserrat"/>
                <a:cs typeface="Montserrat"/>
                <a:sym typeface="Montserrat"/>
              </a:rPr>
              <a:t>Judging, winners, prizes</a:t>
            </a:r>
            <a:endParaRPr sz="1600" kern="0">
              <a:solidFill>
                <a:srgbClr val="674EA7"/>
              </a:solidFill>
              <a:latin typeface="Montserrat"/>
              <a:ea typeface="Montserrat"/>
              <a:cs typeface="Montserrat"/>
              <a:sym typeface="Montserrat"/>
            </a:endParaRPr>
          </a:p>
          <a:p>
            <a:pPr marL="609585" indent="-406390" defTabSz="1219170">
              <a:buClr>
                <a:srgbClr val="674EA7"/>
              </a:buClr>
              <a:buSzPts val="1200"/>
              <a:buFont typeface="Montserrat"/>
              <a:buChar char="○"/>
            </a:pPr>
            <a:r>
              <a:rPr lang="en" sz="1600" kern="0">
                <a:solidFill>
                  <a:srgbClr val="674EA7"/>
                </a:solidFill>
                <a:latin typeface="Montserrat"/>
                <a:ea typeface="Montserrat"/>
                <a:cs typeface="Montserrat"/>
                <a:sym typeface="Montserrat"/>
              </a:rPr>
              <a:t>Post-Event social media impact promotion. Next hack’s ideathon.</a:t>
            </a:r>
            <a:endParaRPr sz="1600" kern="0">
              <a:solidFill>
                <a:srgbClr val="674EA7"/>
              </a:solidFill>
              <a:latin typeface="Montserrat"/>
              <a:ea typeface="Montserrat"/>
              <a:cs typeface="Montserrat"/>
              <a:sym typeface="Montserrat"/>
            </a:endParaRPr>
          </a:p>
          <a:p>
            <a:pPr marL="609585" indent="-406390" defTabSz="1219170">
              <a:buClr>
                <a:srgbClr val="674EA7"/>
              </a:buClr>
              <a:buSzPts val="1200"/>
              <a:buFont typeface="Montserrat"/>
              <a:buChar char="○"/>
            </a:pPr>
            <a:r>
              <a:rPr lang="en" sz="1600" kern="0">
                <a:solidFill>
                  <a:srgbClr val="674EA7"/>
                </a:solidFill>
                <a:latin typeface="Montserrat"/>
                <a:ea typeface="Montserrat"/>
                <a:cs typeface="Montserrat"/>
                <a:sym typeface="Montserrat"/>
              </a:rPr>
              <a:t>Sponsor follow-up, Reporting</a:t>
            </a:r>
            <a:endParaRPr sz="1600" kern="0">
              <a:solidFill>
                <a:srgbClr val="674EA7"/>
              </a:solidFill>
              <a:latin typeface="Montserrat"/>
              <a:ea typeface="Montserrat"/>
              <a:cs typeface="Montserrat"/>
              <a:sym typeface="Montserrat"/>
            </a:endParaRPr>
          </a:p>
        </p:txBody>
      </p:sp>
      <p:sp>
        <p:nvSpPr>
          <p:cNvPr id="478" name="Google Shape;478;p80"/>
          <p:cNvSpPr txBox="1"/>
          <p:nvPr/>
        </p:nvSpPr>
        <p:spPr>
          <a:xfrm>
            <a:off x="3964833" y="1117569"/>
            <a:ext cx="4114000" cy="15528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133" b="1" kern="0">
                <a:solidFill>
                  <a:srgbClr val="C39300"/>
                </a:solidFill>
                <a:latin typeface="Montserrat"/>
                <a:ea typeface="Montserrat"/>
                <a:cs typeface="Montserrat"/>
                <a:sym typeface="Montserrat"/>
              </a:rPr>
              <a:t>Ideathon</a:t>
            </a:r>
            <a:endParaRPr sz="2133" b="1" kern="0">
              <a:solidFill>
                <a:srgbClr val="C39300"/>
              </a:solidFill>
              <a:latin typeface="Montserrat"/>
              <a:ea typeface="Montserrat"/>
              <a:cs typeface="Montserrat"/>
              <a:sym typeface="Montserrat"/>
            </a:endParaRPr>
          </a:p>
          <a:p>
            <a:pPr marL="609585" indent="-406390" defTabSz="1219170">
              <a:buClr>
                <a:srgbClr val="C39300"/>
              </a:buClr>
              <a:buSzPts val="1200"/>
              <a:buFont typeface="Montserrat"/>
              <a:buChar char="○"/>
            </a:pPr>
            <a:r>
              <a:rPr lang="en" sz="1600" kern="0">
                <a:solidFill>
                  <a:srgbClr val="C39300"/>
                </a:solidFill>
                <a:latin typeface="Montserrat"/>
                <a:ea typeface="Montserrat"/>
                <a:cs typeface="Montserrat"/>
                <a:sym typeface="Montserrat"/>
              </a:rPr>
              <a:t>2 hour leadership workshop </a:t>
            </a:r>
            <a:endParaRPr sz="1600" kern="0">
              <a:solidFill>
                <a:srgbClr val="C39300"/>
              </a:solidFill>
              <a:latin typeface="Montserrat"/>
              <a:ea typeface="Montserrat"/>
              <a:cs typeface="Montserrat"/>
              <a:sym typeface="Montserrat"/>
            </a:endParaRPr>
          </a:p>
          <a:p>
            <a:pPr marL="609585" indent="-406390" defTabSz="1219170">
              <a:buClr>
                <a:srgbClr val="C39300"/>
              </a:buClr>
              <a:buSzPts val="1200"/>
              <a:buFont typeface="Calibri"/>
              <a:buChar char="○"/>
            </a:pPr>
            <a:r>
              <a:rPr lang="en" sz="1600" kern="0">
                <a:solidFill>
                  <a:srgbClr val="C39300"/>
                </a:solidFill>
                <a:latin typeface="Montserrat"/>
                <a:ea typeface="Montserrat"/>
                <a:cs typeface="Montserrat"/>
                <a:sym typeface="Montserrat"/>
              </a:rPr>
              <a:t>Bring together leading sponsors, researchers, influencers.</a:t>
            </a:r>
            <a:br>
              <a:rPr lang="en" sz="2533" b="1" kern="0">
                <a:solidFill>
                  <a:srgbClr val="C39300"/>
                </a:solidFill>
                <a:latin typeface="Montserrat"/>
                <a:ea typeface="Montserrat"/>
                <a:cs typeface="Montserrat"/>
                <a:sym typeface="Montserrat"/>
              </a:rPr>
            </a:br>
            <a:endParaRPr sz="1600" kern="0">
              <a:solidFill>
                <a:srgbClr val="C39300"/>
              </a:solidFill>
              <a:latin typeface="Montserrat"/>
              <a:ea typeface="Montserrat"/>
              <a:cs typeface="Montserrat"/>
              <a:sym typeface="Montserrat"/>
            </a:endParaRPr>
          </a:p>
        </p:txBody>
      </p:sp>
      <p:sp>
        <p:nvSpPr>
          <p:cNvPr id="479" name="Google Shape;479;p80"/>
          <p:cNvSpPr txBox="1"/>
          <p:nvPr/>
        </p:nvSpPr>
        <p:spPr>
          <a:xfrm>
            <a:off x="6411000" y="4236933"/>
            <a:ext cx="4256000" cy="2072800"/>
          </a:xfrm>
          <a:prstGeom prst="rect">
            <a:avLst/>
          </a:prstGeom>
          <a:noFill/>
          <a:ln>
            <a:noFill/>
          </a:ln>
        </p:spPr>
        <p:txBody>
          <a:bodyPr spcFirstLastPara="1" wrap="square" lIns="91433" tIns="45700" rIns="91433" bIns="45700" anchor="t" anchorCtr="0">
            <a:noAutofit/>
          </a:bodyPr>
          <a:lstStyle/>
          <a:p>
            <a:pPr marL="609585" defTabSz="1219170">
              <a:buClr>
                <a:srgbClr val="000000"/>
              </a:buClr>
            </a:pPr>
            <a:r>
              <a:rPr lang="en" sz="2133" kern="0">
                <a:solidFill>
                  <a:srgbClr val="B37575"/>
                </a:solidFill>
                <a:latin typeface="Montserrat"/>
                <a:ea typeface="Montserrat"/>
                <a:cs typeface="Montserrat"/>
                <a:sym typeface="Montserrat"/>
              </a:rPr>
              <a:t>    </a:t>
            </a:r>
            <a:r>
              <a:rPr lang="en" sz="2133" b="1" kern="0">
                <a:solidFill>
                  <a:srgbClr val="B37575"/>
                </a:solidFill>
                <a:latin typeface="Montserrat"/>
                <a:ea typeface="Montserrat"/>
                <a:cs typeface="Montserrat"/>
                <a:sym typeface="Montserrat"/>
              </a:rPr>
              <a:t>OPEN</a:t>
            </a:r>
            <a:r>
              <a:rPr lang="en" sz="2133" kern="0">
                <a:solidFill>
                  <a:srgbClr val="B37575"/>
                </a:solidFill>
                <a:latin typeface="Montserrat"/>
                <a:ea typeface="Montserrat"/>
                <a:cs typeface="Montserrat"/>
                <a:sym typeface="Montserrat"/>
              </a:rPr>
              <a:t>Hax</a:t>
            </a:r>
            <a:endParaRPr sz="2133" kern="0">
              <a:solidFill>
                <a:srgbClr val="B37575"/>
              </a:solidFill>
              <a:latin typeface="Montserrat"/>
              <a:ea typeface="Montserrat"/>
              <a:cs typeface="Montserrat"/>
              <a:sym typeface="Montserrat"/>
            </a:endParaRPr>
          </a:p>
          <a:p>
            <a:pPr marL="609585" indent="-389457" defTabSz="1219170">
              <a:buClr>
                <a:srgbClr val="B37575"/>
              </a:buClr>
              <a:buSzPts val="1000"/>
              <a:buFont typeface="Calibri"/>
              <a:buChar char="○"/>
            </a:pPr>
            <a:r>
              <a:rPr lang="en" sz="1333" b="1" kern="0">
                <a:solidFill>
                  <a:srgbClr val="B37575"/>
                </a:solidFill>
                <a:latin typeface="Montserrat"/>
                <a:ea typeface="Montserrat"/>
                <a:cs typeface="Montserrat"/>
                <a:sym typeface="Montserrat"/>
              </a:rPr>
              <a:t>Kickstart </a:t>
            </a:r>
            <a:r>
              <a:rPr lang="en" sz="1333" kern="0">
                <a:solidFill>
                  <a:srgbClr val="B37575"/>
                </a:solidFill>
                <a:latin typeface="Montserrat"/>
                <a:ea typeface="Montserrat"/>
                <a:cs typeface="Montserrat"/>
                <a:sym typeface="Montserrat"/>
              </a:rPr>
              <a:t>and operate for 2 weeks</a:t>
            </a:r>
            <a:endParaRPr sz="1333" kern="0">
              <a:solidFill>
                <a:srgbClr val="B37575"/>
              </a:solidFill>
              <a:latin typeface="Montserrat"/>
              <a:ea typeface="Montserrat"/>
              <a:cs typeface="Montserrat"/>
              <a:sym typeface="Montserrat"/>
            </a:endParaRPr>
          </a:p>
          <a:p>
            <a:pPr marL="609585" indent="-389457" defTabSz="1219170">
              <a:buClr>
                <a:srgbClr val="B37575"/>
              </a:buClr>
              <a:buSzPts val="1000"/>
              <a:buFont typeface="Calibri"/>
              <a:buChar char="○"/>
            </a:pPr>
            <a:r>
              <a:rPr lang="en" sz="1333" b="1" kern="0">
                <a:solidFill>
                  <a:srgbClr val="B37575"/>
                </a:solidFill>
                <a:latin typeface="Montserrat"/>
                <a:ea typeface="Montserrat"/>
                <a:cs typeface="Montserrat"/>
                <a:sym typeface="Montserrat"/>
              </a:rPr>
              <a:t>Onboard</a:t>
            </a:r>
            <a:r>
              <a:rPr lang="en" sz="1333" kern="0">
                <a:solidFill>
                  <a:srgbClr val="B37575"/>
                </a:solidFill>
                <a:latin typeface="Montserrat"/>
                <a:ea typeface="Montserrat"/>
                <a:cs typeface="Montserrat"/>
                <a:sym typeface="Montserrat"/>
              </a:rPr>
              <a:t> &amp; Build teams</a:t>
            </a:r>
            <a:endParaRPr sz="1333" kern="0">
              <a:solidFill>
                <a:srgbClr val="B37575"/>
              </a:solidFill>
              <a:latin typeface="Montserrat"/>
              <a:ea typeface="Montserrat"/>
              <a:cs typeface="Montserrat"/>
              <a:sym typeface="Montserrat"/>
            </a:endParaRPr>
          </a:p>
          <a:p>
            <a:pPr marL="609585" indent="-389457" defTabSz="1219170">
              <a:buClr>
                <a:srgbClr val="B37575"/>
              </a:buClr>
              <a:buSzPts val="1000"/>
              <a:buFont typeface="Calibri"/>
              <a:buChar char="○"/>
            </a:pPr>
            <a:r>
              <a:rPr lang="en" sz="1333" b="1" kern="0">
                <a:solidFill>
                  <a:srgbClr val="B37575"/>
                </a:solidFill>
                <a:latin typeface="Montserrat"/>
                <a:ea typeface="Montserrat"/>
                <a:cs typeface="Montserrat"/>
                <a:sym typeface="Montserrat"/>
              </a:rPr>
              <a:t>Manage </a:t>
            </a:r>
            <a:r>
              <a:rPr lang="en" sz="1333" kern="0">
                <a:solidFill>
                  <a:srgbClr val="B37575"/>
                </a:solidFill>
                <a:latin typeface="Montserrat"/>
                <a:ea typeface="Montserrat"/>
                <a:cs typeface="Montserrat"/>
                <a:sym typeface="Montserrat"/>
              </a:rPr>
              <a:t>community &amp; run events</a:t>
            </a:r>
            <a:endParaRPr sz="1333" kern="0">
              <a:solidFill>
                <a:srgbClr val="B37575"/>
              </a:solidFill>
              <a:latin typeface="Montserrat"/>
              <a:ea typeface="Montserrat"/>
              <a:cs typeface="Montserrat"/>
              <a:sym typeface="Montserrat"/>
            </a:endParaRPr>
          </a:p>
          <a:p>
            <a:pPr marL="609585" indent="-389457" defTabSz="1219170">
              <a:buClr>
                <a:srgbClr val="B37575"/>
              </a:buClr>
              <a:buSzPts val="1000"/>
              <a:buFont typeface="Calibri"/>
              <a:buChar char="○"/>
            </a:pPr>
            <a:r>
              <a:rPr lang="en" sz="1333" b="1" kern="0">
                <a:solidFill>
                  <a:srgbClr val="B37575"/>
                </a:solidFill>
                <a:latin typeface="Montserrat"/>
                <a:ea typeface="Montserrat"/>
                <a:cs typeface="Montserrat"/>
                <a:sym typeface="Montserrat"/>
              </a:rPr>
              <a:t>Organize </a:t>
            </a:r>
            <a:r>
              <a:rPr lang="en" sz="1333" kern="0">
                <a:solidFill>
                  <a:srgbClr val="B37575"/>
                </a:solidFill>
                <a:latin typeface="Montserrat"/>
                <a:ea typeface="Montserrat"/>
                <a:cs typeface="Montserrat"/>
                <a:sym typeface="Montserrat"/>
              </a:rPr>
              <a:t>Mentor sessions</a:t>
            </a:r>
            <a:endParaRPr sz="1333" kern="0">
              <a:solidFill>
                <a:srgbClr val="B37575"/>
              </a:solidFill>
              <a:latin typeface="Montserrat"/>
              <a:ea typeface="Montserrat"/>
              <a:cs typeface="Montserrat"/>
              <a:sym typeface="Montserrat"/>
            </a:endParaRPr>
          </a:p>
          <a:p>
            <a:pPr marL="609585" indent="-389457" defTabSz="1219170">
              <a:buClr>
                <a:srgbClr val="B37575"/>
              </a:buClr>
              <a:buSzPts val="1000"/>
              <a:buFont typeface="Calibri"/>
              <a:buChar char="○"/>
            </a:pPr>
            <a:r>
              <a:rPr lang="en" sz="1333" b="1" kern="0">
                <a:solidFill>
                  <a:srgbClr val="B37575"/>
                </a:solidFill>
                <a:latin typeface="Montserrat"/>
                <a:ea typeface="Montserrat"/>
                <a:cs typeface="Montserrat"/>
                <a:sym typeface="Montserrat"/>
              </a:rPr>
              <a:t>Aggregate </a:t>
            </a:r>
            <a:r>
              <a:rPr lang="en" sz="1333" kern="0">
                <a:solidFill>
                  <a:srgbClr val="B37575"/>
                </a:solidFill>
                <a:latin typeface="Montserrat"/>
                <a:ea typeface="Montserrat"/>
                <a:cs typeface="Montserrat"/>
                <a:sym typeface="Montserrat"/>
              </a:rPr>
              <a:t>resources</a:t>
            </a:r>
            <a:endParaRPr sz="1333" kern="0">
              <a:solidFill>
                <a:srgbClr val="B37575"/>
              </a:solidFill>
              <a:latin typeface="Montserrat"/>
              <a:ea typeface="Montserrat"/>
              <a:cs typeface="Montserrat"/>
              <a:sym typeface="Montserrat"/>
            </a:endParaRPr>
          </a:p>
          <a:p>
            <a:pPr marL="609585" indent="-389457" defTabSz="1219170">
              <a:buClr>
                <a:srgbClr val="B37575"/>
              </a:buClr>
              <a:buSzPts val="1000"/>
              <a:buFont typeface="Calibri"/>
              <a:buChar char="○"/>
            </a:pPr>
            <a:r>
              <a:rPr lang="en" sz="1333" b="1" kern="0">
                <a:solidFill>
                  <a:srgbClr val="B37575"/>
                </a:solidFill>
                <a:latin typeface="Montserrat"/>
                <a:ea typeface="Montserrat"/>
                <a:cs typeface="Montserrat"/>
                <a:sym typeface="Montserrat"/>
              </a:rPr>
              <a:t>Gamify</a:t>
            </a:r>
            <a:r>
              <a:rPr lang="en" sz="1333" kern="0">
                <a:solidFill>
                  <a:srgbClr val="B37575"/>
                </a:solidFill>
                <a:latin typeface="Montserrat"/>
                <a:ea typeface="Montserrat"/>
                <a:cs typeface="Montserrat"/>
                <a:sym typeface="Montserrat"/>
              </a:rPr>
              <a:t> with milestones &amp; badges</a:t>
            </a:r>
            <a:endParaRPr sz="1333" kern="0">
              <a:solidFill>
                <a:srgbClr val="B37575"/>
              </a:solidFill>
              <a:latin typeface="Montserrat"/>
              <a:ea typeface="Montserrat"/>
              <a:cs typeface="Montserrat"/>
              <a:sym typeface="Montserrat"/>
            </a:endParaRPr>
          </a:p>
          <a:p>
            <a:pPr marL="609585" indent="-389457" defTabSz="1219170">
              <a:buClr>
                <a:srgbClr val="B37575"/>
              </a:buClr>
              <a:buSzPts val="1000"/>
              <a:buFont typeface="Calibri"/>
              <a:buChar char="○"/>
            </a:pPr>
            <a:r>
              <a:rPr lang="en" sz="1333" b="1" kern="0">
                <a:solidFill>
                  <a:srgbClr val="B37575"/>
                </a:solidFill>
                <a:latin typeface="Montserrat"/>
                <a:ea typeface="Montserrat"/>
                <a:cs typeface="Montserrat"/>
                <a:sym typeface="Montserrat"/>
              </a:rPr>
              <a:t>Activate </a:t>
            </a:r>
            <a:r>
              <a:rPr lang="en" sz="1333" kern="0">
                <a:solidFill>
                  <a:srgbClr val="B37575"/>
                </a:solidFill>
                <a:latin typeface="Montserrat"/>
                <a:ea typeface="Montserrat"/>
                <a:cs typeface="Montserrat"/>
                <a:sym typeface="Montserrat"/>
              </a:rPr>
              <a:t>&amp; drive success with activities</a:t>
            </a:r>
            <a:endParaRPr sz="1333" kern="0">
              <a:solidFill>
                <a:srgbClr val="B37575"/>
              </a:solidFill>
              <a:latin typeface="Montserrat"/>
              <a:ea typeface="Montserrat"/>
              <a:cs typeface="Montserrat"/>
              <a:sym typeface="Montserrat"/>
            </a:endParaRPr>
          </a:p>
          <a:p>
            <a:pPr marL="609585" indent="-389457" defTabSz="1219170">
              <a:buClr>
                <a:srgbClr val="B37575"/>
              </a:buClr>
              <a:buSzPts val="1000"/>
              <a:buFont typeface="Calibri"/>
              <a:buChar char="○"/>
            </a:pPr>
            <a:r>
              <a:rPr lang="en" sz="1333" b="1" kern="0">
                <a:solidFill>
                  <a:srgbClr val="B37575"/>
                </a:solidFill>
                <a:latin typeface="Montserrat"/>
                <a:ea typeface="Montserrat"/>
                <a:cs typeface="Montserrat"/>
                <a:sym typeface="Montserrat"/>
              </a:rPr>
              <a:t>Pitch </a:t>
            </a:r>
            <a:r>
              <a:rPr lang="en" sz="1333" kern="0">
                <a:solidFill>
                  <a:srgbClr val="B37575"/>
                </a:solidFill>
                <a:latin typeface="Montserrat"/>
                <a:ea typeface="Montserrat"/>
                <a:cs typeface="Montserrat"/>
                <a:sym typeface="Montserrat"/>
              </a:rPr>
              <a:t>solutions/challenge </a:t>
            </a:r>
            <a:endParaRPr sz="1333" kern="0">
              <a:solidFill>
                <a:srgbClr val="B37575"/>
              </a:solidFill>
              <a:latin typeface="Montserrat"/>
              <a:ea typeface="Montserrat"/>
              <a:cs typeface="Montserrat"/>
              <a:sym typeface="Montserrat"/>
            </a:endParaRPr>
          </a:p>
          <a:p>
            <a:pPr marL="609585" indent="-389457" defTabSz="1219170">
              <a:buClr>
                <a:srgbClr val="3C78D8"/>
              </a:buClr>
              <a:buSzPts val="1000"/>
              <a:buFont typeface="Montserrat"/>
              <a:buChar char="○"/>
            </a:pPr>
            <a:r>
              <a:rPr lang="en" sz="1333" b="1" kern="0">
                <a:solidFill>
                  <a:srgbClr val="B37575"/>
                </a:solidFill>
                <a:latin typeface="Montserrat"/>
                <a:ea typeface="Montserrat"/>
                <a:cs typeface="Montserrat"/>
                <a:sym typeface="Montserrat"/>
              </a:rPr>
              <a:t>Launch Campaigns </a:t>
            </a:r>
            <a:r>
              <a:rPr lang="en" sz="1333" kern="0">
                <a:solidFill>
                  <a:srgbClr val="B37575"/>
                </a:solidFill>
                <a:latin typeface="Montserrat"/>
                <a:ea typeface="Montserrat"/>
                <a:cs typeface="Montserrat"/>
                <a:sym typeface="Montserrat"/>
              </a:rPr>
              <a:t>for next Quarter’s hack</a:t>
            </a:r>
            <a:endParaRPr sz="1333" kern="0">
              <a:solidFill>
                <a:srgbClr val="B37575"/>
              </a:solidFill>
              <a:latin typeface="Montserrat"/>
              <a:ea typeface="Montserrat"/>
              <a:cs typeface="Montserrat"/>
              <a:sym typeface="Montserrat"/>
            </a:endParaRPr>
          </a:p>
        </p:txBody>
      </p:sp>
      <p:sp>
        <p:nvSpPr>
          <p:cNvPr id="480" name="Google Shape;480;p80"/>
          <p:cNvSpPr/>
          <p:nvPr/>
        </p:nvSpPr>
        <p:spPr>
          <a:xfrm>
            <a:off x="5749420" y="2873203"/>
            <a:ext cx="534400" cy="534400"/>
          </a:xfrm>
          <a:prstGeom prst="ellipse">
            <a:avLst/>
          </a:prstGeom>
          <a:solidFill>
            <a:srgbClr val="C393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481" name="Google Shape;481;p80"/>
          <p:cNvSpPr/>
          <p:nvPr/>
        </p:nvSpPr>
        <p:spPr>
          <a:xfrm>
            <a:off x="7758000" y="3544925"/>
            <a:ext cx="534400" cy="534400"/>
          </a:xfrm>
          <a:prstGeom prst="ellipse">
            <a:avLst/>
          </a:prstGeom>
          <a:solidFill>
            <a:srgbClr val="B3757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482" name="Google Shape;482;p80"/>
          <p:cNvSpPr/>
          <p:nvPr/>
        </p:nvSpPr>
        <p:spPr>
          <a:xfrm>
            <a:off x="10229000" y="2862376"/>
            <a:ext cx="534400" cy="534400"/>
          </a:xfrm>
          <a:prstGeom prst="ellipse">
            <a:avLst/>
          </a:prstGeom>
          <a:solidFill>
            <a:srgbClr val="674EA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483" name="Google Shape;483;p80"/>
          <p:cNvSpPr txBox="1"/>
          <p:nvPr/>
        </p:nvSpPr>
        <p:spPr>
          <a:xfrm>
            <a:off x="-240133" y="1110551"/>
            <a:ext cx="4498400" cy="1494800"/>
          </a:xfrm>
          <a:prstGeom prst="rect">
            <a:avLst/>
          </a:prstGeom>
          <a:noFill/>
          <a:ln>
            <a:noFill/>
          </a:ln>
        </p:spPr>
        <p:txBody>
          <a:bodyPr spcFirstLastPara="1" wrap="square" lIns="121900" tIns="121900" rIns="121900" bIns="121900" anchor="t" anchorCtr="0">
            <a:noAutofit/>
          </a:bodyPr>
          <a:lstStyle/>
          <a:p>
            <a:pPr marL="609585" algn="ctr" defTabSz="1219170">
              <a:buClr>
                <a:srgbClr val="000000"/>
              </a:buClr>
            </a:pPr>
            <a:r>
              <a:rPr lang="en" sz="2133" b="1" kern="0">
                <a:solidFill>
                  <a:srgbClr val="36B1A8"/>
                </a:solidFill>
                <a:latin typeface="Montserrat"/>
                <a:ea typeface="Montserrat"/>
                <a:cs typeface="Montserrat"/>
                <a:sym typeface="Montserrat"/>
              </a:rPr>
              <a:t>Planning &amp; Preparation</a:t>
            </a:r>
            <a:r>
              <a:rPr lang="en" sz="1600" b="1" kern="0">
                <a:solidFill>
                  <a:srgbClr val="36B1A8"/>
                </a:solidFill>
                <a:latin typeface="Montserrat"/>
                <a:ea typeface="Montserrat"/>
                <a:cs typeface="Montserrat"/>
                <a:sym typeface="Montserrat"/>
              </a:rPr>
              <a:t> </a:t>
            </a:r>
            <a:endParaRPr sz="1600" kern="0">
              <a:solidFill>
                <a:srgbClr val="36B1A8"/>
              </a:solidFill>
              <a:latin typeface="Montserrat"/>
              <a:ea typeface="Montserrat"/>
              <a:cs typeface="Montserrat"/>
              <a:sym typeface="Montserrat"/>
            </a:endParaRPr>
          </a:p>
          <a:p>
            <a:pPr marL="1219170" lvl="1" indent="-406390" defTabSz="1219170">
              <a:buClr>
                <a:srgbClr val="36B1A8"/>
              </a:buClr>
              <a:buSzPts val="1200"/>
              <a:buFont typeface="Montserrat"/>
              <a:buChar char="○"/>
            </a:pPr>
            <a:r>
              <a:rPr lang="en" sz="1600" kern="0">
                <a:solidFill>
                  <a:srgbClr val="36B1A8"/>
                </a:solidFill>
                <a:latin typeface="Montserrat"/>
                <a:ea typeface="Montserrat"/>
                <a:cs typeface="Montserrat"/>
                <a:sym typeface="Montserrat"/>
              </a:rPr>
              <a:t>Define Objective</a:t>
            </a:r>
            <a:endParaRPr sz="1600" kern="0">
              <a:solidFill>
                <a:srgbClr val="36B1A8"/>
              </a:solidFill>
              <a:latin typeface="Montserrat"/>
              <a:ea typeface="Montserrat"/>
              <a:cs typeface="Montserrat"/>
              <a:sym typeface="Montserrat"/>
            </a:endParaRPr>
          </a:p>
          <a:p>
            <a:pPr marL="1219170" lvl="1" indent="-406390" defTabSz="1219170">
              <a:buClr>
                <a:srgbClr val="36B1A8"/>
              </a:buClr>
              <a:buSzPts val="1200"/>
              <a:buFont typeface="Montserrat"/>
              <a:buChar char="○"/>
            </a:pPr>
            <a:r>
              <a:rPr lang="en" sz="1600" kern="0">
                <a:solidFill>
                  <a:srgbClr val="36B1A8"/>
                </a:solidFill>
                <a:latin typeface="Montserrat"/>
                <a:ea typeface="Montserrat"/>
                <a:cs typeface="Montserrat"/>
                <a:sym typeface="Montserrat"/>
              </a:rPr>
              <a:t>Target Audience</a:t>
            </a:r>
            <a:endParaRPr sz="1600" kern="0">
              <a:solidFill>
                <a:srgbClr val="36B1A8"/>
              </a:solidFill>
              <a:latin typeface="Montserrat"/>
              <a:ea typeface="Montserrat"/>
              <a:cs typeface="Montserrat"/>
              <a:sym typeface="Montserrat"/>
            </a:endParaRPr>
          </a:p>
          <a:p>
            <a:pPr marL="1219170" lvl="1" indent="-406390" defTabSz="1219170">
              <a:buClr>
                <a:srgbClr val="36B1A8"/>
              </a:buClr>
              <a:buSzPts val="1200"/>
              <a:buFont typeface="Montserrat"/>
              <a:buChar char="○"/>
            </a:pPr>
            <a:r>
              <a:rPr lang="en" sz="1600" kern="0">
                <a:solidFill>
                  <a:srgbClr val="36B1A8"/>
                </a:solidFill>
                <a:latin typeface="Montserrat"/>
                <a:ea typeface="Montserrat"/>
                <a:cs typeface="Montserrat"/>
                <a:sym typeface="Montserrat"/>
              </a:rPr>
              <a:t>Theme/Focus</a:t>
            </a:r>
            <a:endParaRPr sz="1600" kern="0">
              <a:solidFill>
                <a:srgbClr val="36B1A8"/>
              </a:solidFill>
              <a:latin typeface="Montserrat"/>
              <a:ea typeface="Montserrat"/>
              <a:cs typeface="Montserrat"/>
              <a:sym typeface="Montserrat"/>
            </a:endParaRPr>
          </a:p>
        </p:txBody>
      </p:sp>
      <p:sp>
        <p:nvSpPr>
          <p:cNvPr id="484" name="Google Shape;484;p80"/>
          <p:cNvSpPr/>
          <p:nvPr/>
        </p:nvSpPr>
        <p:spPr>
          <a:xfrm>
            <a:off x="1428600" y="2862376"/>
            <a:ext cx="534400" cy="534400"/>
          </a:xfrm>
          <a:prstGeom prst="ellipse">
            <a:avLst/>
          </a:prstGeom>
          <a:solidFill>
            <a:srgbClr val="29CA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grpSp>
        <p:nvGrpSpPr>
          <p:cNvPr id="485" name="Google Shape;485;p80"/>
          <p:cNvGrpSpPr/>
          <p:nvPr/>
        </p:nvGrpSpPr>
        <p:grpSpPr>
          <a:xfrm>
            <a:off x="0" y="2770092"/>
            <a:ext cx="3023800" cy="1375933"/>
            <a:chOff x="2690350" y="2000950"/>
            <a:chExt cx="2267850" cy="1031950"/>
          </a:xfrm>
        </p:grpSpPr>
        <p:sp>
          <p:nvSpPr>
            <p:cNvPr id="486" name="Google Shape;486;p80"/>
            <p:cNvSpPr/>
            <p:nvPr/>
          </p:nvSpPr>
          <p:spPr>
            <a:xfrm>
              <a:off x="2690350" y="2000950"/>
              <a:ext cx="1745400" cy="5127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7" name="Google Shape;487;p80"/>
            <p:cNvSpPr/>
            <p:nvPr/>
          </p:nvSpPr>
          <p:spPr>
            <a:xfrm>
              <a:off x="4426300" y="2000950"/>
              <a:ext cx="531900" cy="512700"/>
            </a:xfrm>
            <a:prstGeom prst="round1Rect">
              <a:avLst>
                <a:gd name="adj" fmla="val 50000"/>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8" name="Google Shape;488;p80"/>
            <p:cNvSpPr/>
            <p:nvPr/>
          </p:nvSpPr>
          <p:spPr>
            <a:xfrm rot="-5400000">
              <a:off x="4476700" y="2233000"/>
              <a:ext cx="431100" cy="512700"/>
            </a:xfrm>
            <a:prstGeom prst="rect">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9" name="Google Shape;489;p80"/>
            <p:cNvSpPr/>
            <p:nvPr/>
          </p:nvSpPr>
          <p:spPr>
            <a:xfrm rot="10800000">
              <a:off x="4426300" y="2520200"/>
              <a:ext cx="531900" cy="512700"/>
            </a:xfrm>
            <a:prstGeom prst="round1Rect">
              <a:avLst>
                <a:gd name="adj" fmla="val 50000"/>
              </a:avLst>
            </a:prstGeom>
            <a:solidFill>
              <a:srgbClr val="F3F3F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490" name="Google Shape;490;p80"/>
          <p:cNvSpPr/>
          <p:nvPr/>
        </p:nvSpPr>
        <p:spPr>
          <a:xfrm>
            <a:off x="4" y="2847800"/>
            <a:ext cx="384800" cy="798800"/>
          </a:xfrm>
          <a:prstGeom prst="rect">
            <a:avLst/>
          </a:pr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1" name="Google Shape;491;p80"/>
          <p:cNvSpPr/>
          <p:nvPr/>
        </p:nvSpPr>
        <p:spPr>
          <a:xfrm>
            <a:off x="-51233" y="2760800"/>
            <a:ext cx="924000" cy="683600"/>
          </a:xfrm>
          <a:prstGeom prst="chevron">
            <a:avLst>
              <a:gd name="adj" fmla="val 50000"/>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2" name="Google Shape;492;p80"/>
          <p:cNvSpPr/>
          <p:nvPr/>
        </p:nvSpPr>
        <p:spPr>
          <a:xfrm>
            <a:off x="11807204" y="2746200"/>
            <a:ext cx="384800" cy="798800"/>
          </a:xfrm>
          <a:prstGeom prst="rect">
            <a:avLst/>
          </a:pr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3" name="Google Shape;493;p80"/>
          <p:cNvSpPr/>
          <p:nvPr/>
        </p:nvSpPr>
        <p:spPr>
          <a:xfrm>
            <a:off x="11268000" y="2760800"/>
            <a:ext cx="924000" cy="683600"/>
          </a:xfrm>
          <a:prstGeom prst="chevron">
            <a:avLst>
              <a:gd name="adj" fmla="val 50000"/>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94" name="Google Shape;494;p80"/>
          <p:cNvSpPr/>
          <p:nvPr/>
        </p:nvSpPr>
        <p:spPr>
          <a:xfrm>
            <a:off x="1428533" y="2862376"/>
            <a:ext cx="534400" cy="534400"/>
          </a:xfrm>
          <a:prstGeom prst="ellipse">
            <a:avLst/>
          </a:prstGeom>
          <a:solidFill>
            <a:srgbClr val="29CA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FFFFF"/>
              </a:solidFill>
              <a:latin typeface="Arial"/>
              <a:cs typeface="Arial"/>
              <a:sym typeface="Arial"/>
            </a:endParaRPr>
          </a:p>
        </p:txBody>
      </p:sp>
      <p:sp>
        <p:nvSpPr>
          <p:cNvPr id="495" name="Google Shape;495;p80"/>
          <p:cNvSpPr txBox="1"/>
          <p:nvPr/>
        </p:nvSpPr>
        <p:spPr>
          <a:xfrm>
            <a:off x="1019133" y="3265938"/>
            <a:ext cx="1353200" cy="820825"/>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36B1A8"/>
                </a:solidFill>
                <a:latin typeface="Calibri"/>
                <a:ea typeface="Calibri"/>
                <a:cs typeface="Calibri"/>
                <a:sym typeface="Calibri"/>
              </a:rPr>
              <a:t>Jan-Feb</a:t>
            </a:r>
            <a:br>
              <a:rPr lang="en" sz="1867" kern="0">
                <a:solidFill>
                  <a:srgbClr val="36B1A8"/>
                </a:solidFill>
                <a:latin typeface="Calibri"/>
                <a:ea typeface="Calibri"/>
                <a:cs typeface="Calibri"/>
                <a:sym typeface="Calibri"/>
              </a:rPr>
            </a:br>
            <a:r>
              <a:rPr lang="en" sz="1867" kern="0">
                <a:solidFill>
                  <a:srgbClr val="36B1A8"/>
                </a:solidFill>
                <a:latin typeface="Calibri"/>
                <a:ea typeface="Calibri"/>
                <a:cs typeface="Calibri"/>
                <a:sym typeface="Calibri"/>
              </a:rPr>
              <a:t>2025</a:t>
            </a:r>
            <a:endParaRPr sz="1867" kern="0">
              <a:solidFill>
                <a:srgbClr val="36B1A8"/>
              </a:solidFill>
              <a:latin typeface="Calibri"/>
              <a:ea typeface="Calibri"/>
              <a:cs typeface="Calibri"/>
              <a:sym typeface="Calibri"/>
            </a:endParaRPr>
          </a:p>
        </p:txBody>
      </p:sp>
      <p:sp>
        <p:nvSpPr>
          <p:cNvPr id="496" name="Google Shape;496;p80"/>
          <p:cNvSpPr txBox="1"/>
          <p:nvPr/>
        </p:nvSpPr>
        <p:spPr>
          <a:xfrm>
            <a:off x="3128000" y="2789800"/>
            <a:ext cx="1654400" cy="820825"/>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3C78D8"/>
                </a:solidFill>
                <a:latin typeface="Calibri"/>
                <a:ea typeface="Calibri"/>
                <a:cs typeface="Calibri"/>
                <a:sym typeface="Calibri"/>
              </a:rPr>
              <a:t>Feb-Sep </a:t>
            </a:r>
            <a:br>
              <a:rPr lang="en" sz="1867" kern="0">
                <a:solidFill>
                  <a:srgbClr val="3C78D8"/>
                </a:solidFill>
                <a:latin typeface="Calibri"/>
                <a:ea typeface="Calibri"/>
                <a:cs typeface="Calibri"/>
                <a:sym typeface="Calibri"/>
              </a:rPr>
            </a:br>
            <a:r>
              <a:rPr lang="en" sz="1867" kern="0">
                <a:solidFill>
                  <a:srgbClr val="3C78D8"/>
                </a:solidFill>
                <a:latin typeface="Calibri"/>
                <a:ea typeface="Calibri"/>
                <a:cs typeface="Calibri"/>
                <a:sym typeface="Calibri"/>
              </a:rPr>
              <a:t>2025</a:t>
            </a:r>
            <a:endParaRPr sz="1867" kern="0">
              <a:solidFill>
                <a:srgbClr val="3C78D8"/>
              </a:solidFill>
              <a:latin typeface="Calibri"/>
              <a:ea typeface="Calibri"/>
              <a:cs typeface="Calibri"/>
              <a:sym typeface="Calibri"/>
            </a:endParaRPr>
          </a:p>
        </p:txBody>
      </p:sp>
      <p:sp>
        <p:nvSpPr>
          <p:cNvPr id="497" name="Google Shape;497;p80"/>
          <p:cNvSpPr txBox="1"/>
          <p:nvPr/>
        </p:nvSpPr>
        <p:spPr>
          <a:xfrm>
            <a:off x="5096467" y="3269531"/>
            <a:ext cx="1840400" cy="820825"/>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C39300"/>
                </a:solidFill>
                <a:latin typeface="Calibri"/>
                <a:ea typeface="Calibri"/>
                <a:cs typeface="Calibri"/>
                <a:sym typeface="Calibri"/>
              </a:rPr>
              <a:t>June </a:t>
            </a:r>
            <a:br>
              <a:rPr lang="en" sz="1867" kern="0">
                <a:solidFill>
                  <a:srgbClr val="C39300"/>
                </a:solidFill>
                <a:latin typeface="Calibri"/>
                <a:ea typeface="Calibri"/>
                <a:cs typeface="Calibri"/>
                <a:sym typeface="Calibri"/>
              </a:rPr>
            </a:br>
            <a:r>
              <a:rPr lang="en" sz="1867" kern="0">
                <a:solidFill>
                  <a:srgbClr val="C39300"/>
                </a:solidFill>
                <a:latin typeface="Calibri"/>
                <a:ea typeface="Calibri"/>
                <a:cs typeface="Calibri"/>
                <a:sym typeface="Calibri"/>
              </a:rPr>
              <a:t>2025</a:t>
            </a:r>
            <a:endParaRPr sz="1867" kern="0">
              <a:solidFill>
                <a:srgbClr val="C39300"/>
              </a:solidFill>
              <a:latin typeface="Calibri"/>
              <a:ea typeface="Calibri"/>
              <a:cs typeface="Calibri"/>
              <a:sym typeface="Calibri"/>
            </a:endParaRPr>
          </a:p>
        </p:txBody>
      </p:sp>
      <p:sp>
        <p:nvSpPr>
          <p:cNvPr id="498" name="Google Shape;498;p80"/>
          <p:cNvSpPr txBox="1"/>
          <p:nvPr/>
        </p:nvSpPr>
        <p:spPr>
          <a:xfrm>
            <a:off x="7348600" y="3383360"/>
            <a:ext cx="1353200" cy="533504"/>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endParaRPr sz="1867" kern="0">
              <a:solidFill>
                <a:srgbClr val="000000"/>
              </a:solidFill>
              <a:latin typeface="Calibri"/>
              <a:ea typeface="Calibri"/>
              <a:cs typeface="Calibri"/>
              <a:sym typeface="Calibri"/>
            </a:endParaRPr>
          </a:p>
        </p:txBody>
      </p:sp>
      <p:sp>
        <p:nvSpPr>
          <p:cNvPr id="499" name="Google Shape;499;p80"/>
          <p:cNvSpPr txBox="1"/>
          <p:nvPr/>
        </p:nvSpPr>
        <p:spPr>
          <a:xfrm>
            <a:off x="9724400" y="3258994"/>
            <a:ext cx="1543600" cy="820825"/>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674EA7"/>
                </a:solidFill>
                <a:latin typeface="Calibri"/>
                <a:ea typeface="Calibri"/>
                <a:cs typeface="Calibri"/>
                <a:sym typeface="Calibri"/>
              </a:rPr>
              <a:t>Sep - Dec</a:t>
            </a:r>
            <a:br>
              <a:rPr lang="en" sz="1867" kern="0">
                <a:solidFill>
                  <a:srgbClr val="674EA7"/>
                </a:solidFill>
                <a:latin typeface="Calibri"/>
                <a:ea typeface="Calibri"/>
                <a:cs typeface="Calibri"/>
                <a:sym typeface="Calibri"/>
              </a:rPr>
            </a:br>
            <a:r>
              <a:rPr lang="en" sz="1867" kern="0">
                <a:solidFill>
                  <a:srgbClr val="674EA7"/>
                </a:solidFill>
                <a:latin typeface="Calibri"/>
                <a:ea typeface="Calibri"/>
                <a:cs typeface="Calibri"/>
                <a:sym typeface="Calibri"/>
              </a:rPr>
              <a:t>2025</a:t>
            </a:r>
            <a:endParaRPr sz="1867" kern="0">
              <a:solidFill>
                <a:srgbClr val="674EA7"/>
              </a:solidFill>
              <a:latin typeface="Calibri"/>
              <a:ea typeface="Calibri"/>
              <a:cs typeface="Calibri"/>
              <a:sym typeface="Calibri"/>
            </a:endParaRPr>
          </a:p>
        </p:txBody>
      </p:sp>
      <p:sp>
        <p:nvSpPr>
          <p:cNvPr id="500" name="Google Shape;500;p80"/>
          <p:cNvSpPr txBox="1"/>
          <p:nvPr/>
        </p:nvSpPr>
        <p:spPr>
          <a:xfrm>
            <a:off x="7046317" y="2697251"/>
            <a:ext cx="1972800" cy="820825"/>
          </a:xfrm>
          <a:prstGeom prst="rect">
            <a:avLst/>
          </a:prstGeom>
          <a:noFill/>
          <a:ln>
            <a:noFill/>
          </a:ln>
        </p:spPr>
        <p:txBody>
          <a:bodyPr spcFirstLastPara="1" wrap="square" lIns="121900" tIns="121900" rIns="121900" bIns="121900" anchor="t" anchorCtr="0">
            <a:spAutoFit/>
          </a:bodyPr>
          <a:lstStyle/>
          <a:p>
            <a:pPr algn="ctr" defTabSz="1219170">
              <a:buClr>
                <a:srgbClr val="000000"/>
              </a:buClr>
            </a:pPr>
            <a:r>
              <a:rPr lang="en" sz="1867" kern="0">
                <a:solidFill>
                  <a:srgbClr val="B37575"/>
                </a:solidFill>
                <a:latin typeface="Calibri"/>
                <a:ea typeface="Calibri"/>
                <a:cs typeface="Calibri"/>
                <a:sym typeface="Calibri"/>
              </a:rPr>
              <a:t>Sep </a:t>
            </a:r>
            <a:br>
              <a:rPr lang="en" sz="1867" kern="0">
                <a:solidFill>
                  <a:srgbClr val="B37575"/>
                </a:solidFill>
                <a:latin typeface="Calibri"/>
                <a:ea typeface="Calibri"/>
                <a:cs typeface="Calibri"/>
                <a:sym typeface="Calibri"/>
              </a:rPr>
            </a:br>
            <a:r>
              <a:rPr lang="en" sz="1867" kern="0">
                <a:solidFill>
                  <a:srgbClr val="B37575"/>
                </a:solidFill>
                <a:latin typeface="Calibri"/>
                <a:ea typeface="Calibri"/>
                <a:cs typeface="Calibri"/>
                <a:sym typeface="Calibri"/>
              </a:rPr>
              <a:t>2025</a:t>
            </a:r>
            <a:endParaRPr sz="1867" kern="0">
              <a:solidFill>
                <a:srgbClr val="B37575"/>
              </a:solidFill>
              <a:latin typeface="Calibri"/>
              <a:ea typeface="Calibri"/>
              <a:cs typeface="Calibri"/>
              <a:sym typeface="Calibri"/>
            </a:endParaRPr>
          </a:p>
        </p:txBody>
      </p:sp>
      <p:sp>
        <p:nvSpPr>
          <p:cNvPr id="501" name="Google Shape;501;p80"/>
          <p:cNvSpPr/>
          <p:nvPr/>
        </p:nvSpPr>
        <p:spPr>
          <a:xfrm>
            <a:off x="0" y="0"/>
            <a:ext cx="12192000" cy="60800"/>
          </a:xfrm>
          <a:prstGeom prst="rect">
            <a:avLst/>
          </a:prstGeom>
          <a:solidFill>
            <a:srgbClr val="0B5394"/>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pic>
        <p:nvPicPr>
          <p:cNvPr id="502" name="Google Shape;502;p80"/>
          <p:cNvPicPr preferRelativeResize="0"/>
          <p:nvPr/>
        </p:nvPicPr>
        <p:blipFill>
          <a:blip r:embed="rId3">
            <a:alphaModFix/>
          </a:blip>
          <a:stretch>
            <a:fillRect/>
          </a:stretch>
        </p:blipFill>
        <p:spPr>
          <a:xfrm>
            <a:off x="216667" y="6280867"/>
            <a:ext cx="388199" cy="394732"/>
          </a:xfrm>
          <a:prstGeom prst="rect">
            <a:avLst/>
          </a:prstGeom>
          <a:noFill/>
          <a:ln>
            <a:noFill/>
          </a:ln>
        </p:spPr>
      </p:pic>
      <p:sp>
        <p:nvSpPr>
          <p:cNvPr id="503" name="Google Shape;503;p80"/>
          <p:cNvSpPr txBox="1">
            <a:spLocks noGrp="1"/>
          </p:cNvSpPr>
          <p:nvPr>
            <p:ph type="title" idx="4294967295"/>
          </p:nvPr>
        </p:nvSpPr>
        <p:spPr>
          <a:xfrm>
            <a:off x="332367" y="175533"/>
            <a:ext cx="10692000" cy="779600"/>
          </a:xfrm>
          <a:prstGeom prst="rect">
            <a:avLst/>
          </a:prstGeom>
          <a:noFill/>
          <a:ln>
            <a:noFill/>
          </a:ln>
        </p:spPr>
        <p:txBody>
          <a:bodyPr spcFirstLastPara="1" wrap="square" lIns="121900" tIns="121900" rIns="121900" bIns="121900" anchor="t" anchorCtr="0">
            <a:noAutofit/>
          </a:bodyPr>
          <a:lstStyle/>
          <a:p>
            <a:pPr>
              <a:lnSpc>
                <a:spcPct val="100000"/>
              </a:lnSpc>
              <a:buSzPts val="2800"/>
            </a:pPr>
            <a:r>
              <a:rPr lang="en" b="1">
                <a:solidFill>
                  <a:srgbClr val="0B5394"/>
                </a:solidFill>
                <a:latin typeface="Proxima Nova"/>
                <a:ea typeface="Proxima Nova"/>
                <a:cs typeface="Proxima Nova"/>
                <a:sym typeface="Proxima Nova"/>
              </a:rPr>
              <a:t>OPEN</a:t>
            </a:r>
            <a:r>
              <a:rPr lang="en" sz="4400">
                <a:solidFill>
                  <a:srgbClr val="0B5394"/>
                </a:solidFill>
                <a:latin typeface="Proxima Nova"/>
                <a:ea typeface="Proxima Nova"/>
                <a:cs typeface="Proxima Nova"/>
                <a:sym typeface="Proxima Nova"/>
              </a:rPr>
              <a:t>Hax</a:t>
            </a:r>
            <a:r>
              <a:rPr lang="en" sz="4400" b="1">
                <a:solidFill>
                  <a:srgbClr val="0B5394"/>
                </a:solidFill>
                <a:latin typeface="Proxima Nova"/>
                <a:ea typeface="Proxima Nova"/>
                <a:cs typeface="Proxima Nova"/>
                <a:sym typeface="Proxima Nova"/>
              </a:rPr>
              <a:t> 2025 Timeli</a:t>
            </a:r>
            <a:r>
              <a:rPr lang="en" b="1">
                <a:solidFill>
                  <a:srgbClr val="0B5394"/>
                </a:solidFill>
                <a:latin typeface="Proxima Nova"/>
                <a:ea typeface="Proxima Nova"/>
                <a:cs typeface="Proxima Nova"/>
                <a:sym typeface="Proxima Nova"/>
              </a:rPr>
              <a:t>ne</a:t>
            </a:r>
            <a:endParaRPr sz="4400"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0C35-5E86-97A2-BBB8-7E815A54F9B6}"/>
              </a:ext>
            </a:extLst>
          </p:cNvPr>
          <p:cNvSpPr>
            <a:spLocks noGrp="1"/>
          </p:cNvSpPr>
          <p:nvPr>
            <p:ph type="title"/>
          </p:nvPr>
        </p:nvSpPr>
        <p:spPr>
          <a:xfrm>
            <a:off x="664589" y="398108"/>
            <a:ext cx="10972800" cy="811358"/>
          </a:xfrm>
        </p:spPr>
        <p:txBody>
          <a:bodyPr/>
          <a:lstStyle/>
          <a:p>
            <a:r>
              <a:rPr lang="en-US" dirty="0"/>
              <a:t>PGB Synopsis</a:t>
            </a:r>
          </a:p>
        </p:txBody>
      </p:sp>
      <p:sp>
        <p:nvSpPr>
          <p:cNvPr id="4" name="Slide Number Placeholder 3">
            <a:extLst>
              <a:ext uri="{FF2B5EF4-FFF2-40B4-BE49-F238E27FC236}">
                <a16:creationId xmlns:a16="http://schemas.microsoft.com/office/drawing/2014/main" id="{952AE578-46FD-BB8A-01E4-826CF9585312}"/>
              </a:ext>
            </a:extLst>
          </p:cNvPr>
          <p:cNvSpPr>
            <a:spLocks noGrp="1"/>
          </p:cNvSpPr>
          <p:nvPr>
            <p:ph type="sldNum" sz="quarter" idx="4"/>
          </p:nvPr>
        </p:nvSpPr>
        <p:spPr/>
        <p:txBody>
          <a:bodyPr/>
          <a:lstStyle/>
          <a:p>
            <a:fld id="{6E6030FC-FB78-5E4D-92EA-5D9433591EA9}" type="slidenum">
              <a:rPr lang="en-US" smtClean="0"/>
              <a:pPr/>
              <a:t>11</a:t>
            </a:fld>
            <a:endParaRPr lang="en-US" dirty="0"/>
          </a:p>
        </p:txBody>
      </p:sp>
      <p:graphicFrame>
        <p:nvGraphicFramePr>
          <p:cNvPr id="5" name="Table 4">
            <a:extLst>
              <a:ext uri="{FF2B5EF4-FFF2-40B4-BE49-F238E27FC236}">
                <a16:creationId xmlns:a16="http://schemas.microsoft.com/office/drawing/2014/main" id="{67E9B821-73C0-F0D7-5F5E-45430A60592F}"/>
              </a:ext>
            </a:extLst>
          </p:cNvPr>
          <p:cNvGraphicFramePr>
            <a:graphicFrameLocks noGrp="1"/>
          </p:cNvGraphicFramePr>
          <p:nvPr>
            <p:extLst>
              <p:ext uri="{D42A27DB-BD31-4B8C-83A1-F6EECF244321}">
                <p14:modId xmlns:p14="http://schemas.microsoft.com/office/powerpoint/2010/main" val="2989486102"/>
              </p:ext>
            </p:extLst>
          </p:nvPr>
        </p:nvGraphicFramePr>
        <p:xfrm>
          <a:off x="554611" y="1052052"/>
          <a:ext cx="10544184" cy="4975122"/>
        </p:xfrm>
        <a:graphic>
          <a:graphicData uri="http://schemas.openxmlformats.org/drawingml/2006/table">
            <a:tbl>
              <a:tblPr firstRow="1" bandRow="1">
                <a:tableStyleId>{5C22544A-7EE6-4342-B048-85BDC9FD1C3A}</a:tableStyleId>
              </a:tblPr>
              <a:tblGrid>
                <a:gridCol w="2230026">
                  <a:extLst>
                    <a:ext uri="{9D8B030D-6E8A-4147-A177-3AD203B41FA5}">
                      <a16:colId xmlns:a16="http://schemas.microsoft.com/office/drawing/2014/main" val="846234972"/>
                    </a:ext>
                  </a:extLst>
                </a:gridCol>
                <a:gridCol w="2945746">
                  <a:extLst>
                    <a:ext uri="{9D8B030D-6E8A-4147-A177-3AD203B41FA5}">
                      <a16:colId xmlns:a16="http://schemas.microsoft.com/office/drawing/2014/main" val="348502234"/>
                    </a:ext>
                  </a:extLst>
                </a:gridCol>
                <a:gridCol w="1465007">
                  <a:extLst>
                    <a:ext uri="{9D8B030D-6E8A-4147-A177-3AD203B41FA5}">
                      <a16:colId xmlns:a16="http://schemas.microsoft.com/office/drawing/2014/main" val="3149802595"/>
                    </a:ext>
                  </a:extLst>
                </a:gridCol>
                <a:gridCol w="3903405">
                  <a:extLst>
                    <a:ext uri="{9D8B030D-6E8A-4147-A177-3AD203B41FA5}">
                      <a16:colId xmlns:a16="http://schemas.microsoft.com/office/drawing/2014/main" val="52043918"/>
                    </a:ext>
                  </a:extLst>
                </a:gridCol>
              </a:tblGrid>
              <a:tr h="242422">
                <a:tc>
                  <a:txBody>
                    <a:bodyPr/>
                    <a:lstStyle/>
                    <a:p>
                      <a:pPr marL="0" marR="0" algn="l">
                        <a:lnSpc>
                          <a:spcPct val="107000"/>
                        </a:lnSpc>
                        <a:spcBef>
                          <a:spcPts val="0"/>
                        </a:spcBef>
                        <a:spcAft>
                          <a:spcPts val="0"/>
                        </a:spcAft>
                      </a:pPr>
                      <a:r>
                        <a:rPr lang="en-US" sz="1000">
                          <a:solidFill>
                            <a:schemeClr val="tx1">
                              <a:lumMod val="50000"/>
                            </a:schemeClr>
                          </a:solidFill>
                          <a:effectLst/>
                        </a:rPr>
                        <a:t>Motions</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a:solidFill>
                            <a:schemeClr val="tx1">
                              <a:lumMod val="50000"/>
                            </a:schemeClr>
                          </a:solidFill>
                          <a:effectLst/>
                        </a:rPr>
                        <a:t>Description</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a:solidFill>
                            <a:schemeClr val="tx1">
                              <a:lumMod val="50000"/>
                            </a:schemeClr>
                          </a:solidFill>
                          <a:effectLst/>
                        </a:rPr>
                        <a:t>Vote</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a:solidFill>
                            <a:schemeClr val="tx1">
                              <a:lumMod val="50000"/>
                            </a:schemeClr>
                          </a:solidFill>
                          <a:effectLst/>
                        </a:rPr>
                        <a:t>Notes</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extLst>
                  <a:ext uri="{0D108BD9-81ED-4DB2-BD59-A6C34878D82A}">
                    <a16:rowId xmlns:a16="http://schemas.microsoft.com/office/drawing/2014/main" val="3091294576"/>
                  </a:ext>
                </a:extLst>
              </a:tr>
              <a:tr h="1306895">
                <a:tc>
                  <a:txBody>
                    <a:bodyPr/>
                    <a:lstStyle/>
                    <a:p>
                      <a:pPr marL="0" marR="0" algn="l">
                        <a:lnSpc>
                          <a:spcPct val="107000"/>
                        </a:lnSpc>
                        <a:spcBef>
                          <a:spcPts val="0"/>
                        </a:spcBef>
                        <a:spcAft>
                          <a:spcPts val="0"/>
                        </a:spcAft>
                      </a:pPr>
                      <a:r>
                        <a:rPr lang="en-US" sz="1000" b="1" dirty="0">
                          <a:solidFill>
                            <a:schemeClr val="tx1">
                              <a:lumMod val="50000"/>
                            </a:schemeClr>
                          </a:solidFill>
                          <a:effectLst/>
                        </a:rPr>
                        <a:t>1/6/25 -  PGB Notified of Upcoming Motion to Approve NDR by Simple Majority Vote &amp; Publish to OASIS Library </a:t>
                      </a:r>
                      <a:endParaRPr lang="en-US" sz="1000" b="1"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a:solidFill>
                            <a:schemeClr val="tx1">
                              <a:lumMod val="50000"/>
                            </a:schemeClr>
                          </a:solidFill>
                          <a:effectLst/>
                        </a:rPr>
                        <a:t>(Chair) Notification of vote on the motion to approve NIEM Naming and Design Rules (NDR) Version 6.0 PSD01 and submit for publication</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a:solidFill>
                            <a:schemeClr val="tx1">
                              <a:lumMod val="50000"/>
                            </a:schemeClr>
                          </a:solidFill>
                          <a:effectLst/>
                        </a:rPr>
                        <a:t>N/A</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u="sng">
                          <a:solidFill>
                            <a:schemeClr val="tx1">
                              <a:lumMod val="50000"/>
                            </a:schemeClr>
                          </a:solidFill>
                          <a:effectLst/>
                          <a:hlinkClick r:id="rId2">
                            <a:extLst>
                              <a:ext uri="{A12FA001-AC4F-418D-AE19-62706E023703}">
                                <ahyp:hlinkClr xmlns:ahyp="http://schemas.microsoft.com/office/drawing/2018/hyperlinkcolor" val="tx"/>
                              </a:ext>
                            </a:extLst>
                          </a:hlinkClick>
                        </a:rPr>
                        <a:t>https://github.com/niemopen/niem-naming-design-rules</a:t>
                      </a:r>
                      <a:endParaRPr lang="en-US" sz="1000">
                        <a:solidFill>
                          <a:schemeClr val="tx1">
                            <a:lumMod val="50000"/>
                          </a:schemeClr>
                        </a:solidFill>
                        <a:effectLst/>
                      </a:endParaRPr>
                    </a:p>
                    <a:p>
                      <a:pPr marL="0" marR="0" algn="l">
                        <a:lnSpc>
                          <a:spcPct val="107000"/>
                        </a:lnSpc>
                        <a:spcBef>
                          <a:spcPts val="0"/>
                        </a:spcBef>
                        <a:spcAft>
                          <a:spcPts val="0"/>
                        </a:spcAft>
                      </a:pPr>
                      <a:r>
                        <a:rPr lang="en-US" sz="1000">
                          <a:solidFill>
                            <a:schemeClr val="tx1">
                              <a:lumMod val="50000"/>
                            </a:schemeClr>
                          </a:solidFill>
                          <a:effectLst/>
                        </a:rPr>
                        <a:t> </a:t>
                      </a:r>
                    </a:p>
                    <a:p>
                      <a:pPr marL="0" marR="0" algn="l">
                        <a:lnSpc>
                          <a:spcPct val="107000"/>
                        </a:lnSpc>
                        <a:spcBef>
                          <a:spcPts val="0"/>
                        </a:spcBef>
                        <a:spcAft>
                          <a:spcPts val="0"/>
                        </a:spcAft>
                      </a:pPr>
                      <a:r>
                        <a:rPr lang="en-US" sz="1000">
                          <a:solidFill>
                            <a:schemeClr val="tx1">
                              <a:lumMod val="50000"/>
                            </a:schemeClr>
                          </a:solidFill>
                          <a:effectLst/>
                        </a:rPr>
                        <a:t>Vote scheduled 20-25 Jan 2025</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extLst>
                  <a:ext uri="{0D108BD9-81ED-4DB2-BD59-A6C34878D82A}">
                    <a16:rowId xmlns:a16="http://schemas.microsoft.com/office/drawing/2014/main" val="1730389122"/>
                  </a:ext>
                </a:extLst>
              </a:tr>
              <a:tr h="976011">
                <a:tc>
                  <a:txBody>
                    <a:bodyPr/>
                    <a:lstStyle/>
                    <a:p>
                      <a:pPr marL="0" marR="0" algn="l">
                        <a:lnSpc>
                          <a:spcPct val="107000"/>
                        </a:lnSpc>
                        <a:spcBef>
                          <a:spcPts val="0"/>
                        </a:spcBef>
                        <a:spcAft>
                          <a:spcPts val="0"/>
                        </a:spcAft>
                      </a:pPr>
                      <a:r>
                        <a:rPr lang="en-US" sz="1000" b="1" dirty="0">
                          <a:solidFill>
                            <a:schemeClr val="tx1">
                              <a:lumMod val="50000"/>
                            </a:schemeClr>
                          </a:solidFill>
                          <a:effectLst/>
                        </a:rPr>
                        <a:t>1/25/25 - NIEM Naming and Design Rules (NDR) Version 6.0 PSD01  Vote</a:t>
                      </a:r>
                      <a:endParaRPr lang="en-US" sz="1000" b="1"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a:solidFill>
                            <a:schemeClr val="tx1">
                              <a:lumMod val="50000"/>
                            </a:schemeClr>
                          </a:solidFill>
                          <a:effectLst/>
                        </a:rPr>
                        <a:t>(Chair)  Motion to approve NIEM NDR Version 6.0 PSD01 and submit for publication by simple majority via email.</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dirty="0">
                          <a:solidFill>
                            <a:schemeClr val="tx1">
                              <a:lumMod val="50000"/>
                            </a:schemeClr>
                          </a:solidFill>
                          <a:effectLst/>
                        </a:rPr>
                        <a:t>Approved, </a:t>
                      </a:r>
                    </a:p>
                    <a:p>
                      <a:pPr marL="0" marR="0" algn="l">
                        <a:lnSpc>
                          <a:spcPct val="107000"/>
                        </a:lnSpc>
                        <a:spcBef>
                          <a:spcPts val="0"/>
                        </a:spcBef>
                        <a:spcAft>
                          <a:spcPts val="0"/>
                        </a:spcAft>
                      </a:pPr>
                      <a:r>
                        <a:rPr lang="en-US" sz="1000" dirty="0">
                          <a:solidFill>
                            <a:schemeClr val="tx1">
                              <a:lumMod val="50000"/>
                            </a:schemeClr>
                          </a:solidFill>
                          <a:effectLst/>
                        </a:rPr>
                        <a:t>9 votes to approve.</a:t>
                      </a:r>
                    </a:p>
                    <a:p>
                      <a:pPr marL="0" marR="0" algn="l">
                        <a:lnSpc>
                          <a:spcPct val="107000"/>
                        </a:lnSpc>
                        <a:spcBef>
                          <a:spcPts val="0"/>
                        </a:spcBef>
                        <a:spcAft>
                          <a:spcPts val="0"/>
                        </a:spcAft>
                      </a:pPr>
                      <a:r>
                        <a:rPr lang="en-US" sz="1000" dirty="0">
                          <a:solidFill>
                            <a:schemeClr val="tx1">
                              <a:lumMod val="50000"/>
                            </a:schemeClr>
                          </a:solidFill>
                          <a:effectLst/>
                        </a:rPr>
                        <a:t>4 abstentions.</a:t>
                      </a:r>
                      <a:endParaRPr lang="en-US" sz="10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a:solidFill>
                            <a:schemeClr val="tx1">
                              <a:lumMod val="50000"/>
                            </a:schemeClr>
                          </a:solidFill>
                          <a:effectLst/>
                        </a:rPr>
                        <a:t>Vote Conducted 20-25 Jan 2025</a:t>
                      </a:r>
                    </a:p>
                    <a:p>
                      <a:pPr marL="0" marR="0" algn="l">
                        <a:lnSpc>
                          <a:spcPct val="107000"/>
                        </a:lnSpc>
                        <a:spcBef>
                          <a:spcPts val="0"/>
                        </a:spcBef>
                        <a:spcAft>
                          <a:spcPts val="0"/>
                        </a:spcAft>
                      </a:pPr>
                      <a:r>
                        <a:rPr lang="en-US" sz="1000">
                          <a:solidFill>
                            <a:schemeClr val="tx1">
                              <a:lumMod val="50000"/>
                            </a:schemeClr>
                          </a:solidFill>
                          <a:effectLst/>
                        </a:rPr>
                        <a:t>1/28/25 - Submitting request to publish.</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extLst>
                  <a:ext uri="{0D108BD9-81ED-4DB2-BD59-A6C34878D82A}">
                    <a16:rowId xmlns:a16="http://schemas.microsoft.com/office/drawing/2014/main" val="2535356634"/>
                  </a:ext>
                </a:extLst>
              </a:tr>
              <a:tr h="1306895">
                <a:tc>
                  <a:txBody>
                    <a:bodyPr/>
                    <a:lstStyle/>
                    <a:p>
                      <a:pPr marL="0" marR="0" algn="l">
                        <a:lnSpc>
                          <a:spcPct val="107000"/>
                        </a:lnSpc>
                        <a:spcBef>
                          <a:spcPts val="0"/>
                        </a:spcBef>
                        <a:spcAft>
                          <a:spcPts val="0"/>
                        </a:spcAft>
                      </a:pPr>
                      <a:r>
                        <a:rPr lang="en-US" sz="1000" b="1" dirty="0">
                          <a:solidFill>
                            <a:schemeClr val="tx1">
                              <a:lumMod val="50000"/>
                            </a:schemeClr>
                          </a:solidFill>
                          <a:effectLst/>
                        </a:rPr>
                        <a:t>1/28/25 – PGB Notification of Special Majority Vote &amp; Request Ballot for Model Update &amp; Publish to OASIS Library</a:t>
                      </a:r>
                      <a:endParaRPr lang="en-US" sz="1000" b="1"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a:solidFill>
                            <a:schemeClr val="tx1">
                              <a:lumMod val="50000"/>
                            </a:schemeClr>
                          </a:solidFill>
                          <a:effectLst/>
                        </a:rPr>
                        <a:t>(Chair) PGB Notification of vote on the motion to approve NIEM Model Version 6.0 PS02 and submit for publication</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a:solidFill>
                            <a:schemeClr val="tx1">
                              <a:lumMod val="50000"/>
                            </a:schemeClr>
                          </a:solidFill>
                          <a:effectLst/>
                        </a:rPr>
                        <a:t>N/A</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u="sng">
                          <a:solidFill>
                            <a:schemeClr val="tx1">
                              <a:lumMod val="50000"/>
                            </a:schemeClr>
                          </a:solidFill>
                          <a:effectLst/>
                          <a:hlinkClick r:id="rId3">
                            <a:extLst>
                              <a:ext uri="{A12FA001-AC4F-418D-AE19-62706E023703}">
                                <ahyp:hlinkClr xmlns:ahyp="http://schemas.microsoft.com/office/drawing/2018/hyperlinkcolor" val="tx"/>
                              </a:ext>
                            </a:extLst>
                          </a:hlinkClick>
                        </a:rPr>
                        <a:t>https://github.com/niemopen/niem-model/tree/2afcd93dc4061e825df8c2b3bf44557bbd4cb976</a:t>
                      </a:r>
                      <a:endParaRPr lang="en-US" sz="1000">
                        <a:solidFill>
                          <a:schemeClr val="tx1">
                            <a:lumMod val="50000"/>
                          </a:schemeClr>
                        </a:solidFill>
                        <a:effectLst/>
                      </a:endParaRPr>
                    </a:p>
                    <a:p>
                      <a:pPr marL="0" marR="0" algn="l">
                        <a:lnSpc>
                          <a:spcPct val="107000"/>
                        </a:lnSpc>
                        <a:spcBef>
                          <a:spcPts val="0"/>
                        </a:spcBef>
                        <a:spcAft>
                          <a:spcPts val="0"/>
                        </a:spcAft>
                      </a:pPr>
                      <a:r>
                        <a:rPr lang="en-US" sz="1000">
                          <a:solidFill>
                            <a:schemeClr val="tx1">
                              <a:lumMod val="50000"/>
                            </a:schemeClr>
                          </a:solidFill>
                          <a:effectLst/>
                        </a:rPr>
                        <a:t> </a:t>
                      </a:r>
                    </a:p>
                    <a:p>
                      <a:pPr marL="0" marR="0" algn="l">
                        <a:lnSpc>
                          <a:spcPct val="107000"/>
                        </a:lnSpc>
                        <a:spcBef>
                          <a:spcPts val="0"/>
                        </a:spcBef>
                        <a:spcAft>
                          <a:spcPts val="0"/>
                        </a:spcAft>
                      </a:pPr>
                      <a:r>
                        <a:rPr lang="en-US" sz="1000">
                          <a:solidFill>
                            <a:schemeClr val="tx1">
                              <a:lumMod val="50000"/>
                            </a:schemeClr>
                          </a:solidFill>
                          <a:effectLst/>
                        </a:rPr>
                        <a:t>Vote/ballot scheduled for 11-18 Feb 2025</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extLst>
                  <a:ext uri="{0D108BD9-81ED-4DB2-BD59-A6C34878D82A}">
                    <a16:rowId xmlns:a16="http://schemas.microsoft.com/office/drawing/2014/main" val="1840571202"/>
                  </a:ext>
                </a:extLst>
              </a:tr>
              <a:tr h="497771">
                <a:tc>
                  <a:txBody>
                    <a:bodyPr/>
                    <a:lstStyle/>
                    <a:p>
                      <a:pPr marL="0" marR="0" algn="l">
                        <a:lnSpc>
                          <a:spcPct val="107000"/>
                        </a:lnSpc>
                        <a:spcBef>
                          <a:spcPts val="0"/>
                        </a:spcBef>
                        <a:spcAft>
                          <a:spcPts val="0"/>
                        </a:spcAft>
                      </a:pPr>
                      <a:r>
                        <a:rPr lang="en-US" sz="1000" b="1" dirty="0">
                          <a:solidFill>
                            <a:schemeClr val="tx1">
                              <a:lumMod val="50000"/>
                            </a:schemeClr>
                          </a:solidFill>
                          <a:effectLst/>
                        </a:rPr>
                        <a:t>30 January 2025 Agenda</a:t>
                      </a:r>
                      <a:endParaRPr lang="en-US" sz="1000" b="1"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a:solidFill>
                            <a:schemeClr val="tx1">
                              <a:lumMod val="50000"/>
                            </a:schemeClr>
                          </a:solidFill>
                          <a:effectLst/>
                        </a:rPr>
                        <a:t>(Chair) Motion to approve 30 January 2025 Agenda.</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a:solidFill>
                            <a:schemeClr val="tx1">
                              <a:lumMod val="50000"/>
                            </a:schemeClr>
                          </a:solidFill>
                          <a:effectLst/>
                        </a:rPr>
                        <a:t>Approved</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a:solidFill>
                            <a:schemeClr val="tx1">
                              <a:lumMod val="50000"/>
                            </a:schemeClr>
                          </a:solidFill>
                          <a:effectLst/>
                        </a:rPr>
                        <a:t> </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extLst>
                  <a:ext uri="{0D108BD9-81ED-4DB2-BD59-A6C34878D82A}">
                    <a16:rowId xmlns:a16="http://schemas.microsoft.com/office/drawing/2014/main" val="2437231366"/>
                  </a:ext>
                </a:extLst>
              </a:tr>
              <a:tr h="645128">
                <a:tc>
                  <a:txBody>
                    <a:bodyPr/>
                    <a:lstStyle/>
                    <a:p>
                      <a:pPr marL="0" marR="0" algn="l">
                        <a:lnSpc>
                          <a:spcPct val="107000"/>
                        </a:lnSpc>
                        <a:spcBef>
                          <a:spcPts val="0"/>
                        </a:spcBef>
                        <a:spcAft>
                          <a:spcPts val="0"/>
                        </a:spcAft>
                      </a:pPr>
                      <a:r>
                        <a:rPr lang="en-US" sz="1000" b="1" dirty="0">
                          <a:solidFill>
                            <a:schemeClr val="tx1">
                              <a:lumMod val="50000"/>
                            </a:schemeClr>
                          </a:solidFill>
                          <a:effectLst/>
                        </a:rPr>
                        <a:t>14 November 2024 DRAFT Minutes</a:t>
                      </a:r>
                      <a:endParaRPr lang="en-US" sz="1000" b="1"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a:solidFill>
                            <a:schemeClr val="tx1">
                              <a:lumMod val="50000"/>
                            </a:schemeClr>
                          </a:solidFill>
                          <a:effectLst/>
                        </a:rPr>
                        <a:t>(Chair) Motion to approve 14 November 2024 PGB meeting minutes.</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a:solidFill>
                            <a:schemeClr val="tx1">
                              <a:lumMod val="50000"/>
                            </a:schemeClr>
                          </a:solidFill>
                          <a:effectLst/>
                        </a:rPr>
                        <a:t>Approved</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dirty="0">
                          <a:solidFill>
                            <a:schemeClr val="tx1">
                              <a:lumMod val="50000"/>
                            </a:schemeClr>
                          </a:solidFill>
                          <a:effectLst/>
                        </a:rPr>
                        <a:t> </a:t>
                      </a:r>
                      <a:endParaRPr lang="en-US" sz="10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extLst>
                  <a:ext uri="{0D108BD9-81ED-4DB2-BD59-A6C34878D82A}">
                    <a16:rowId xmlns:a16="http://schemas.microsoft.com/office/drawing/2014/main" val="3415195842"/>
                  </a:ext>
                </a:extLst>
              </a:tr>
            </a:tbl>
          </a:graphicData>
        </a:graphic>
      </p:graphicFrame>
    </p:spTree>
    <p:extLst>
      <p:ext uri="{BB962C8B-B14F-4D97-AF65-F5344CB8AC3E}">
        <p14:creationId xmlns:p14="http://schemas.microsoft.com/office/powerpoint/2010/main" val="27141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0C35-5E86-97A2-BBB8-7E815A54F9B6}"/>
              </a:ext>
            </a:extLst>
          </p:cNvPr>
          <p:cNvSpPr>
            <a:spLocks noGrp="1"/>
          </p:cNvSpPr>
          <p:nvPr>
            <p:ph type="title"/>
          </p:nvPr>
        </p:nvSpPr>
        <p:spPr>
          <a:xfrm>
            <a:off x="664589" y="398108"/>
            <a:ext cx="10972800" cy="811358"/>
          </a:xfrm>
        </p:spPr>
        <p:txBody>
          <a:bodyPr/>
          <a:lstStyle/>
          <a:p>
            <a:r>
              <a:rPr lang="en-US" dirty="0"/>
              <a:t>PGB Synopsis</a:t>
            </a:r>
          </a:p>
        </p:txBody>
      </p:sp>
      <p:sp>
        <p:nvSpPr>
          <p:cNvPr id="4" name="Slide Number Placeholder 3">
            <a:extLst>
              <a:ext uri="{FF2B5EF4-FFF2-40B4-BE49-F238E27FC236}">
                <a16:creationId xmlns:a16="http://schemas.microsoft.com/office/drawing/2014/main" id="{952AE578-46FD-BB8A-01E4-826CF9585312}"/>
              </a:ext>
            </a:extLst>
          </p:cNvPr>
          <p:cNvSpPr>
            <a:spLocks noGrp="1"/>
          </p:cNvSpPr>
          <p:nvPr>
            <p:ph type="sldNum" sz="quarter" idx="4"/>
          </p:nvPr>
        </p:nvSpPr>
        <p:spPr/>
        <p:txBody>
          <a:bodyPr/>
          <a:lstStyle/>
          <a:p>
            <a:fld id="{6E6030FC-FB78-5E4D-92EA-5D9433591EA9}" type="slidenum">
              <a:rPr lang="en-US" smtClean="0"/>
              <a:pPr/>
              <a:t>12</a:t>
            </a:fld>
            <a:endParaRPr lang="en-US" dirty="0"/>
          </a:p>
        </p:txBody>
      </p:sp>
      <p:graphicFrame>
        <p:nvGraphicFramePr>
          <p:cNvPr id="5" name="Table 4">
            <a:extLst>
              <a:ext uri="{FF2B5EF4-FFF2-40B4-BE49-F238E27FC236}">
                <a16:creationId xmlns:a16="http://schemas.microsoft.com/office/drawing/2014/main" id="{67E9B821-73C0-F0D7-5F5E-45430A60592F}"/>
              </a:ext>
            </a:extLst>
          </p:cNvPr>
          <p:cNvGraphicFramePr>
            <a:graphicFrameLocks noGrp="1"/>
          </p:cNvGraphicFramePr>
          <p:nvPr>
            <p:extLst>
              <p:ext uri="{D42A27DB-BD31-4B8C-83A1-F6EECF244321}">
                <p14:modId xmlns:p14="http://schemas.microsoft.com/office/powerpoint/2010/main" val="3454417637"/>
              </p:ext>
            </p:extLst>
          </p:nvPr>
        </p:nvGraphicFramePr>
        <p:xfrm>
          <a:off x="664589" y="754627"/>
          <a:ext cx="10544184" cy="5348745"/>
        </p:xfrm>
        <a:graphic>
          <a:graphicData uri="http://schemas.openxmlformats.org/drawingml/2006/table">
            <a:tbl>
              <a:tblPr firstRow="1" bandRow="1">
                <a:tableStyleId>{5C22544A-7EE6-4342-B048-85BDC9FD1C3A}</a:tableStyleId>
              </a:tblPr>
              <a:tblGrid>
                <a:gridCol w="2230026">
                  <a:extLst>
                    <a:ext uri="{9D8B030D-6E8A-4147-A177-3AD203B41FA5}">
                      <a16:colId xmlns:a16="http://schemas.microsoft.com/office/drawing/2014/main" val="846234972"/>
                    </a:ext>
                  </a:extLst>
                </a:gridCol>
                <a:gridCol w="2771388">
                  <a:extLst>
                    <a:ext uri="{9D8B030D-6E8A-4147-A177-3AD203B41FA5}">
                      <a16:colId xmlns:a16="http://schemas.microsoft.com/office/drawing/2014/main" val="348502234"/>
                    </a:ext>
                  </a:extLst>
                </a:gridCol>
                <a:gridCol w="2413788">
                  <a:extLst>
                    <a:ext uri="{9D8B030D-6E8A-4147-A177-3AD203B41FA5}">
                      <a16:colId xmlns:a16="http://schemas.microsoft.com/office/drawing/2014/main" val="651937146"/>
                    </a:ext>
                  </a:extLst>
                </a:gridCol>
                <a:gridCol w="3128982">
                  <a:extLst>
                    <a:ext uri="{9D8B030D-6E8A-4147-A177-3AD203B41FA5}">
                      <a16:colId xmlns:a16="http://schemas.microsoft.com/office/drawing/2014/main" val="647746087"/>
                    </a:ext>
                  </a:extLst>
                </a:gridCol>
              </a:tblGrid>
              <a:tr h="269503">
                <a:tc>
                  <a:txBody>
                    <a:bodyPr/>
                    <a:lstStyle/>
                    <a:p>
                      <a:pPr marL="0" marR="0" algn="l">
                        <a:lnSpc>
                          <a:spcPct val="107000"/>
                        </a:lnSpc>
                        <a:spcBef>
                          <a:spcPts val="0"/>
                        </a:spcBef>
                        <a:spcAft>
                          <a:spcPts val="0"/>
                        </a:spcAft>
                      </a:pPr>
                      <a:r>
                        <a:rPr lang="en-US" sz="1000">
                          <a:solidFill>
                            <a:schemeClr val="tx1">
                              <a:lumMod val="50000"/>
                            </a:schemeClr>
                          </a:solidFill>
                          <a:effectLst/>
                        </a:rPr>
                        <a:t>Motions</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a:solidFill>
                            <a:schemeClr val="tx1">
                              <a:lumMod val="50000"/>
                            </a:schemeClr>
                          </a:solidFill>
                          <a:effectLst/>
                        </a:rPr>
                        <a:t>Description</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a:solidFill>
                            <a:schemeClr val="tx1">
                              <a:lumMod val="50000"/>
                            </a:schemeClr>
                          </a:solidFill>
                          <a:effectLst/>
                        </a:rPr>
                        <a:t>Vote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a:solidFill>
                            <a:schemeClr val="tx1">
                              <a:lumMod val="50000"/>
                            </a:schemeClr>
                          </a:solidFill>
                          <a:effectLst/>
                        </a:rPr>
                        <a:t>Notes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extLst>
                  <a:ext uri="{0D108BD9-81ED-4DB2-BD59-A6C34878D82A}">
                    <a16:rowId xmlns:a16="http://schemas.microsoft.com/office/drawing/2014/main" val="3091294576"/>
                  </a:ext>
                </a:extLst>
              </a:tr>
              <a:tr h="1121125">
                <a:tc>
                  <a:txBody>
                    <a:bodyPr/>
                    <a:lstStyle/>
                    <a:p>
                      <a:pPr marL="0" marR="0" algn="l">
                        <a:lnSpc>
                          <a:spcPct val="107000"/>
                        </a:lnSpc>
                        <a:spcBef>
                          <a:spcPts val="0"/>
                        </a:spcBef>
                        <a:spcAft>
                          <a:spcPts val="0"/>
                        </a:spcAft>
                      </a:pPr>
                      <a:r>
                        <a:rPr lang="en-US" sz="1000" b="1" dirty="0">
                          <a:solidFill>
                            <a:schemeClr val="tx1">
                              <a:lumMod val="50000"/>
                            </a:schemeClr>
                          </a:solidFill>
                          <a:effectLst/>
                        </a:rPr>
                        <a:t>Q2 &amp; Q4 PGB Meeting Dates</a:t>
                      </a:r>
                      <a:endParaRPr lang="en-US" sz="1000" b="1"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a:solidFill>
                            <a:schemeClr val="tx1">
                              <a:lumMod val="50000"/>
                            </a:schemeClr>
                          </a:solidFill>
                          <a:effectLst/>
                        </a:rPr>
                        <a:t>(Darcy Staley) Motion approve changing CY 2025 Q 2 &amp; Q4 PGB Meeting Dates from 24 April 2025 to 29 May 2025 and from 28 October 2025 to 13 November 2025</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dirty="0">
                          <a:solidFill>
                            <a:schemeClr val="tx1">
                              <a:lumMod val="50000"/>
                            </a:schemeClr>
                          </a:solidFill>
                          <a:effectLst/>
                        </a:rPr>
                        <a:t>Approved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dirty="0">
                          <a:solidFill>
                            <a:schemeClr val="tx1">
                              <a:lumMod val="50000"/>
                            </a:schemeClr>
                          </a:solidFill>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extLst>
                  <a:ext uri="{0D108BD9-81ED-4DB2-BD59-A6C34878D82A}">
                    <a16:rowId xmlns:a16="http://schemas.microsoft.com/office/drawing/2014/main" val="2433082895"/>
                  </a:ext>
                </a:extLst>
              </a:tr>
              <a:tr h="410002">
                <a:tc gridSpan="4">
                  <a:txBody>
                    <a:bodyPr/>
                    <a:lstStyle/>
                    <a:p>
                      <a:pPr marL="457200" marR="0" algn="l">
                        <a:lnSpc>
                          <a:spcPct val="107000"/>
                        </a:lnSpc>
                        <a:spcBef>
                          <a:spcPts val="0"/>
                        </a:spcBef>
                        <a:spcAft>
                          <a:spcPts val="800"/>
                        </a:spcAft>
                      </a:pPr>
                      <a:r>
                        <a:rPr lang="en-US" sz="1000" b="1" dirty="0">
                          <a:solidFill>
                            <a:schemeClr val="tx1">
                              <a:lumMod val="50000"/>
                            </a:schemeClr>
                          </a:solidFill>
                          <a:effectLst/>
                        </a:rPr>
                        <a:t>CY 2025 Meeting Dates Revised</a:t>
                      </a:r>
                      <a:endParaRPr lang="en-US" sz="1000" b="1"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32270" marR="32270" marT="16135" marB="16135"/>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19912465"/>
                  </a:ext>
                </a:extLst>
              </a:tr>
              <a:tr h="410002">
                <a:tc>
                  <a:txBody>
                    <a:bodyPr/>
                    <a:lstStyle/>
                    <a:p>
                      <a:pPr marL="457200" marR="0" algn="l">
                        <a:lnSpc>
                          <a:spcPct val="107000"/>
                        </a:lnSpc>
                        <a:spcBef>
                          <a:spcPts val="0"/>
                        </a:spcBef>
                        <a:spcAft>
                          <a:spcPts val="0"/>
                        </a:spcAft>
                      </a:pPr>
                      <a:r>
                        <a:rPr lang="en-US" sz="1000">
                          <a:solidFill>
                            <a:schemeClr val="tx1">
                              <a:lumMod val="50000"/>
                            </a:schemeClr>
                          </a:solidFill>
                          <a:effectLst/>
                        </a:rPr>
                        <a:t>Q2</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32270" marR="32270" marT="16135" marB="16135"/>
                </a:tc>
                <a:tc>
                  <a:txBody>
                    <a:bodyPr/>
                    <a:lstStyle/>
                    <a:p>
                      <a:pPr marL="457200" marR="0" algn="l">
                        <a:lnSpc>
                          <a:spcPct val="107000"/>
                        </a:lnSpc>
                        <a:spcBef>
                          <a:spcPts val="0"/>
                        </a:spcBef>
                        <a:spcAft>
                          <a:spcPts val="0"/>
                        </a:spcAft>
                      </a:pPr>
                      <a:r>
                        <a:rPr lang="en-US" sz="1000">
                          <a:solidFill>
                            <a:schemeClr val="tx1">
                              <a:lumMod val="50000"/>
                            </a:schemeClr>
                          </a:solidFill>
                          <a:effectLst/>
                        </a:rPr>
                        <a:t>MAY 29</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32270" marR="32270" marT="16135" marB="16135"/>
                </a:tc>
                <a:tc>
                  <a:txBody>
                    <a:bodyPr/>
                    <a:lstStyle/>
                    <a:p>
                      <a:pPr marL="457200" marR="0" algn="l">
                        <a:lnSpc>
                          <a:spcPct val="107000"/>
                        </a:lnSpc>
                        <a:spcBef>
                          <a:spcPts val="0"/>
                        </a:spcBef>
                        <a:spcAft>
                          <a:spcPts val="0"/>
                        </a:spcAft>
                      </a:pPr>
                      <a:r>
                        <a:rPr lang="en-US" sz="1000">
                          <a:solidFill>
                            <a:schemeClr val="tx1">
                              <a:lumMod val="50000"/>
                            </a:schemeClr>
                          </a:solidFill>
                          <a:effectLst/>
                        </a:rPr>
                        <a:t>2 – 4 PM</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32270" marR="32270" marT="16135" marB="16135"/>
                </a:tc>
                <a:tc>
                  <a:txBody>
                    <a:bodyPr/>
                    <a:lstStyle/>
                    <a:p>
                      <a:pPr marL="457200" marR="0" algn="l">
                        <a:lnSpc>
                          <a:spcPct val="107000"/>
                        </a:lnSpc>
                        <a:spcBef>
                          <a:spcPts val="0"/>
                        </a:spcBef>
                        <a:spcAft>
                          <a:spcPts val="800"/>
                        </a:spcAft>
                      </a:pPr>
                      <a:r>
                        <a:rPr lang="en-US" sz="1000">
                          <a:solidFill>
                            <a:schemeClr val="tx1">
                              <a:lumMod val="50000"/>
                            </a:schemeClr>
                          </a:solidFill>
                          <a:effectLst/>
                        </a:rPr>
                        <a:t>EDT</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32270" marR="32270" marT="16135" marB="16135"/>
                </a:tc>
                <a:extLst>
                  <a:ext uri="{0D108BD9-81ED-4DB2-BD59-A6C34878D82A}">
                    <a16:rowId xmlns:a16="http://schemas.microsoft.com/office/drawing/2014/main" val="1959267313"/>
                  </a:ext>
                </a:extLst>
              </a:tr>
              <a:tr h="410002">
                <a:tc>
                  <a:txBody>
                    <a:bodyPr/>
                    <a:lstStyle/>
                    <a:p>
                      <a:pPr marL="457200" marR="0" algn="l">
                        <a:lnSpc>
                          <a:spcPct val="107000"/>
                        </a:lnSpc>
                        <a:spcBef>
                          <a:spcPts val="0"/>
                        </a:spcBef>
                        <a:spcAft>
                          <a:spcPts val="0"/>
                        </a:spcAft>
                      </a:pPr>
                      <a:r>
                        <a:rPr lang="en-US" sz="1000" dirty="0">
                          <a:solidFill>
                            <a:schemeClr val="tx1">
                              <a:lumMod val="50000"/>
                            </a:schemeClr>
                          </a:solidFill>
                          <a:effectLst/>
                        </a:rPr>
                        <a:t>Q3</a:t>
                      </a:r>
                      <a:endParaRPr lang="en-US" sz="10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32270" marR="32270" marT="16135" marB="16135"/>
                </a:tc>
                <a:tc>
                  <a:txBody>
                    <a:bodyPr/>
                    <a:lstStyle/>
                    <a:p>
                      <a:pPr marL="457200" marR="0" algn="l">
                        <a:lnSpc>
                          <a:spcPct val="107000"/>
                        </a:lnSpc>
                        <a:spcBef>
                          <a:spcPts val="0"/>
                        </a:spcBef>
                        <a:spcAft>
                          <a:spcPts val="0"/>
                        </a:spcAft>
                      </a:pPr>
                      <a:r>
                        <a:rPr lang="en-US" sz="1000">
                          <a:solidFill>
                            <a:schemeClr val="tx1">
                              <a:lumMod val="50000"/>
                            </a:schemeClr>
                          </a:solidFill>
                          <a:effectLst/>
                        </a:rPr>
                        <a:t>JUL 31</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32270" marR="32270" marT="16135" marB="16135"/>
                </a:tc>
                <a:tc>
                  <a:txBody>
                    <a:bodyPr/>
                    <a:lstStyle/>
                    <a:p>
                      <a:pPr marL="457200" marR="0" algn="l">
                        <a:lnSpc>
                          <a:spcPct val="107000"/>
                        </a:lnSpc>
                        <a:spcBef>
                          <a:spcPts val="0"/>
                        </a:spcBef>
                        <a:spcAft>
                          <a:spcPts val="0"/>
                        </a:spcAft>
                      </a:pPr>
                      <a:r>
                        <a:rPr lang="en-US" sz="1000">
                          <a:solidFill>
                            <a:schemeClr val="tx1">
                              <a:lumMod val="50000"/>
                            </a:schemeClr>
                          </a:solidFill>
                          <a:effectLst/>
                        </a:rPr>
                        <a:t>2 – 4 PM</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32270" marR="32270" marT="16135" marB="16135"/>
                </a:tc>
                <a:tc>
                  <a:txBody>
                    <a:bodyPr/>
                    <a:lstStyle/>
                    <a:p>
                      <a:pPr marL="457200" marR="0" algn="l">
                        <a:lnSpc>
                          <a:spcPct val="107000"/>
                        </a:lnSpc>
                        <a:spcBef>
                          <a:spcPts val="0"/>
                        </a:spcBef>
                        <a:spcAft>
                          <a:spcPts val="800"/>
                        </a:spcAft>
                      </a:pPr>
                      <a:r>
                        <a:rPr lang="en-US" sz="1000">
                          <a:solidFill>
                            <a:schemeClr val="tx1">
                              <a:lumMod val="50000"/>
                            </a:schemeClr>
                          </a:solidFill>
                          <a:effectLst/>
                        </a:rPr>
                        <a:t>EDT</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32270" marR="32270" marT="16135" marB="16135"/>
                </a:tc>
                <a:extLst>
                  <a:ext uri="{0D108BD9-81ED-4DB2-BD59-A6C34878D82A}">
                    <a16:rowId xmlns:a16="http://schemas.microsoft.com/office/drawing/2014/main" val="735200451"/>
                  </a:ext>
                </a:extLst>
              </a:tr>
              <a:tr h="410002">
                <a:tc>
                  <a:txBody>
                    <a:bodyPr/>
                    <a:lstStyle/>
                    <a:p>
                      <a:pPr marL="457200" marR="0" algn="l">
                        <a:lnSpc>
                          <a:spcPct val="107000"/>
                        </a:lnSpc>
                        <a:spcBef>
                          <a:spcPts val="0"/>
                        </a:spcBef>
                        <a:spcAft>
                          <a:spcPts val="0"/>
                        </a:spcAft>
                      </a:pPr>
                      <a:r>
                        <a:rPr lang="en-US" sz="1000">
                          <a:solidFill>
                            <a:schemeClr val="tx1">
                              <a:lumMod val="50000"/>
                            </a:schemeClr>
                          </a:solidFill>
                          <a:effectLst/>
                        </a:rPr>
                        <a:t>Q4</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32270" marR="32270" marT="16135" marB="16135"/>
                </a:tc>
                <a:tc>
                  <a:txBody>
                    <a:bodyPr/>
                    <a:lstStyle/>
                    <a:p>
                      <a:pPr marL="457200" marR="0" algn="l">
                        <a:lnSpc>
                          <a:spcPct val="107000"/>
                        </a:lnSpc>
                        <a:spcBef>
                          <a:spcPts val="0"/>
                        </a:spcBef>
                        <a:spcAft>
                          <a:spcPts val="0"/>
                        </a:spcAft>
                      </a:pPr>
                      <a:r>
                        <a:rPr lang="en-US" sz="1000">
                          <a:solidFill>
                            <a:schemeClr val="tx1">
                              <a:lumMod val="50000"/>
                            </a:schemeClr>
                          </a:solidFill>
                          <a:effectLst/>
                        </a:rPr>
                        <a:t>NOV 13</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32270" marR="32270" marT="16135" marB="16135"/>
                </a:tc>
                <a:tc>
                  <a:txBody>
                    <a:bodyPr/>
                    <a:lstStyle/>
                    <a:p>
                      <a:pPr marL="457200" marR="0" algn="l">
                        <a:lnSpc>
                          <a:spcPct val="107000"/>
                        </a:lnSpc>
                        <a:spcBef>
                          <a:spcPts val="0"/>
                        </a:spcBef>
                        <a:spcAft>
                          <a:spcPts val="0"/>
                        </a:spcAft>
                      </a:pPr>
                      <a:r>
                        <a:rPr lang="en-US" sz="1000">
                          <a:solidFill>
                            <a:schemeClr val="tx1">
                              <a:lumMod val="50000"/>
                            </a:schemeClr>
                          </a:solidFill>
                          <a:effectLst/>
                        </a:rPr>
                        <a:t>2 – 4 PM</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32270" marR="32270" marT="16135" marB="16135"/>
                </a:tc>
                <a:tc>
                  <a:txBody>
                    <a:bodyPr/>
                    <a:lstStyle/>
                    <a:p>
                      <a:pPr marL="457200" marR="0" algn="l">
                        <a:lnSpc>
                          <a:spcPct val="107000"/>
                        </a:lnSpc>
                        <a:spcBef>
                          <a:spcPts val="0"/>
                        </a:spcBef>
                        <a:spcAft>
                          <a:spcPts val="800"/>
                        </a:spcAft>
                      </a:pPr>
                      <a:r>
                        <a:rPr lang="en-US" sz="1000" dirty="0">
                          <a:solidFill>
                            <a:schemeClr val="tx1">
                              <a:lumMod val="50000"/>
                            </a:schemeClr>
                          </a:solidFill>
                          <a:effectLst/>
                        </a:rPr>
                        <a:t>EDT</a:t>
                      </a:r>
                      <a:endParaRPr lang="en-US" sz="10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32270" marR="32270" marT="16135" marB="16135"/>
                </a:tc>
                <a:extLst>
                  <a:ext uri="{0D108BD9-81ED-4DB2-BD59-A6C34878D82A}">
                    <a16:rowId xmlns:a16="http://schemas.microsoft.com/office/drawing/2014/main" val="2330848941"/>
                  </a:ext>
                </a:extLst>
              </a:tr>
              <a:tr h="1404999">
                <a:tc>
                  <a:txBody>
                    <a:bodyPr/>
                    <a:lstStyle/>
                    <a:p>
                      <a:pPr marL="0" marR="0" algn="l">
                        <a:lnSpc>
                          <a:spcPct val="107000"/>
                        </a:lnSpc>
                        <a:spcBef>
                          <a:spcPts val="0"/>
                        </a:spcBef>
                        <a:spcAft>
                          <a:spcPts val="0"/>
                        </a:spcAft>
                      </a:pPr>
                      <a:r>
                        <a:rPr lang="en-US" sz="1000" b="1" dirty="0">
                          <a:solidFill>
                            <a:schemeClr val="tx1">
                              <a:lumMod val="50000"/>
                            </a:schemeClr>
                          </a:solidFill>
                          <a:effectLst/>
                        </a:rPr>
                        <a:t>NDR Version 6.0 PS</a:t>
                      </a:r>
                    </a:p>
                    <a:p>
                      <a:pPr marL="0" marR="0" algn="l">
                        <a:lnSpc>
                          <a:spcPct val="107000"/>
                        </a:lnSpc>
                        <a:spcBef>
                          <a:spcPts val="0"/>
                        </a:spcBef>
                        <a:spcAft>
                          <a:spcPts val="0"/>
                        </a:spcAft>
                      </a:pPr>
                      <a:r>
                        <a:rPr lang="en-US" sz="1000" b="1" dirty="0">
                          <a:solidFill>
                            <a:schemeClr val="tx1">
                              <a:lumMod val="50000"/>
                            </a:schemeClr>
                          </a:solidFill>
                          <a:effectLst/>
                        </a:rPr>
                        <a:t>Model Version 6.0 OS</a:t>
                      </a:r>
                      <a:endParaRPr lang="en-US" sz="1000" b="1"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dirty="0">
                          <a:solidFill>
                            <a:schemeClr val="tx1">
                              <a:lumMod val="50000"/>
                            </a:schemeClr>
                          </a:solidFill>
                          <a:effectLst/>
                        </a:rPr>
                        <a:t>(Darcy Staley) Motion to proceed:</a:t>
                      </a:r>
                    </a:p>
                    <a:p>
                      <a:pPr marL="0" marR="0" algn="l">
                        <a:lnSpc>
                          <a:spcPct val="107000"/>
                        </a:lnSpc>
                        <a:spcBef>
                          <a:spcPts val="0"/>
                        </a:spcBef>
                        <a:spcAft>
                          <a:spcPts val="0"/>
                        </a:spcAft>
                      </a:pPr>
                      <a:r>
                        <a:rPr lang="en-US" sz="1000" dirty="0">
                          <a:solidFill>
                            <a:schemeClr val="tx1">
                              <a:lumMod val="50000"/>
                            </a:schemeClr>
                          </a:solidFill>
                          <a:effectLst/>
                        </a:rPr>
                        <a:t>Advance NDR v6.0 PSD01 to PS, &amp;</a:t>
                      </a:r>
                    </a:p>
                    <a:p>
                      <a:pPr marL="0" marR="0" algn="l">
                        <a:lnSpc>
                          <a:spcPct val="107000"/>
                        </a:lnSpc>
                        <a:spcBef>
                          <a:spcPts val="0"/>
                        </a:spcBef>
                        <a:spcAft>
                          <a:spcPts val="0"/>
                        </a:spcAft>
                      </a:pPr>
                      <a:r>
                        <a:rPr lang="en-US" sz="1000" dirty="0">
                          <a:solidFill>
                            <a:schemeClr val="tx1">
                              <a:lumMod val="50000"/>
                            </a:schemeClr>
                          </a:solidFill>
                          <a:effectLst/>
                        </a:rPr>
                        <a:t>Upon approval of NIEM Model v6.0 PS02 proceed to advance to OS</a:t>
                      </a:r>
                    </a:p>
                    <a:p>
                      <a:pPr marL="0" marR="0" algn="l">
                        <a:lnSpc>
                          <a:spcPct val="107000"/>
                        </a:lnSpc>
                        <a:spcBef>
                          <a:spcPts val="0"/>
                        </a:spcBef>
                        <a:spcAft>
                          <a:spcPts val="0"/>
                        </a:spcAft>
                      </a:pPr>
                      <a:endParaRPr lang="en-US" sz="10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dirty="0">
                          <a:solidFill>
                            <a:schemeClr val="tx1">
                              <a:lumMod val="50000"/>
                            </a:schemeClr>
                          </a:solidFill>
                          <a:effectLst/>
                        </a:rPr>
                        <a:t>Approved</a:t>
                      </a:r>
                      <a:endParaRPr lang="en-US" sz="10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dirty="0">
                          <a:solidFill>
                            <a:schemeClr val="tx1">
                              <a:lumMod val="50000"/>
                            </a:schemeClr>
                          </a:solidFill>
                          <a:effectLst/>
                        </a:rPr>
                        <a:t> </a:t>
                      </a:r>
                      <a:endParaRPr lang="en-US" sz="10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extLst>
                  <a:ext uri="{0D108BD9-81ED-4DB2-BD59-A6C34878D82A}">
                    <a16:rowId xmlns:a16="http://schemas.microsoft.com/office/drawing/2014/main" val="4107339109"/>
                  </a:ext>
                </a:extLst>
              </a:tr>
              <a:tr h="913110">
                <a:tc>
                  <a:txBody>
                    <a:bodyPr/>
                    <a:lstStyle/>
                    <a:p>
                      <a:pPr marL="0" marR="0" algn="l">
                        <a:lnSpc>
                          <a:spcPct val="107000"/>
                        </a:lnSpc>
                        <a:spcBef>
                          <a:spcPts val="0"/>
                        </a:spcBef>
                        <a:spcAft>
                          <a:spcPts val="0"/>
                        </a:spcAft>
                      </a:pPr>
                      <a:r>
                        <a:rPr lang="en-US" sz="1000" b="1" dirty="0">
                          <a:solidFill>
                            <a:schemeClr val="tx1">
                              <a:lumMod val="50000"/>
                            </a:schemeClr>
                          </a:solidFill>
                          <a:effectLst/>
                        </a:rPr>
                        <a:t>Motion to consider funding Genhax hackathon</a:t>
                      </a:r>
                      <a:endParaRPr lang="en-US" sz="1000" b="1"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a:solidFill>
                            <a:schemeClr val="tx1">
                              <a:lumMod val="50000"/>
                            </a:schemeClr>
                          </a:solidFill>
                          <a:effectLst/>
                        </a:rPr>
                        <a:t>Genhax brief , timeline, and proposal</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a:solidFill>
                            <a:schemeClr val="tx1">
                              <a:lumMod val="50000"/>
                            </a:schemeClr>
                          </a:solidFill>
                          <a:effectLst/>
                        </a:rPr>
                        <a:t>Approved of concept pending contract details</a:t>
                      </a:r>
                      <a:endParaRPr lang="en-US" sz="100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tc>
                  <a:txBody>
                    <a:bodyPr/>
                    <a:lstStyle/>
                    <a:p>
                      <a:pPr marL="0" marR="0" algn="l">
                        <a:lnSpc>
                          <a:spcPct val="107000"/>
                        </a:lnSpc>
                        <a:spcBef>
                          <a:spcPts val="0"/>
                        </a:spcBef>
                        <a:spcAft>
                          <a:spcPts val="0"/>
                        </a:spcAft>
                      </a:pPr>
                      <a:r>
                        <a:rPr lang="en-US" sz="1000" dirty="0">
                          <a:solidFill>
                            <a:schemeClr val="tx1">
                              <a:lumMod val="50000"/>
                            </a:schemeClr>
                          </a:solidFill>
                          <a:effectLst/>
                        </a:rPr>
                        <a:t>Year 1- 1 hack $50K fixed seed + $50K variable from Additional Sponsors + Funding Goal for NIEMOpen</a:t>
                      </a:r>
                      <a:endParaRPr lang="en-US" sz="1000" dirty="0">
                        <a:solidFill>
                          <a:schemeClr val="tx1">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24202" marR="24202" marT="0" marB="0"/>
                </a:tc>
                <a:extLst>
                  <a:ext uri="{0D108BD9-81ED-4DB2-BD59-A6C34878D82A}">
                    <a16:rowId xmlns:a16="http://schemas.microsoft.com/office/drawing/2014/main" val="342363220"/>
                  </a:ext>
                </a:extLst>
              </a:tr>
            </a:tbl>
          </a:graphicData>
        </a:graphic>
      </p:graphicFrame>
    </p:spTree>
    <p:extLst>
      <p:ext uri="{BB962C8B-B14F-4D97-AF65-F5344CB8AC3E}">
        <p14:creationId xmlns:p14="http://schemas.microsoft.com/office/powerpoint/2010/main" val="1043665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0C35-5E86-97A2-BBB8-7E815A54F9B6}"/>
              </a:ext>
            </a:extLst>
          </p:cNvPr>
          <p:cNvSpPr>
            <a:spLocks noGrp="1"/>
          </p:cNvSpPr>
          <p:nvPr>
            <p:ph type="title"/>
          </p:nvPr>
        </p:nvSpPr>
        <p:spPr/>
        <p:txBody>
          <a:bodyPr/>
          <a:lstStyle/>
          <a:p>
            <a:r>
              <a:rPr lang="en-US" dirty="0"/>
              <a:t>Niem model 6.0 oasis standard (OS)</a:t>
            </a:r>
          </a:p>
        </p:txBody>
      </p:sp>
      <p:sp>
        <p:nvSpPr>
          <p:cNvPr id="3" name="Text Placeholder 2">
            <a:extLst>
              <a:ext uri="{FF2B5EF4-FFF2-40B4-BE49-F238E27FC236}">
                <a16:creationId xmlns:a16="http://schemas.microsoft.com/office/drawing/2014/main" id="{169B9395-07C4-2938-9C98-21A4E8016603}"/>
              </a:ext>
            </a:extLst>
          </p:cNvPr>
          <p:cNvSpPr>
            <a:spLocks noGrp="1"/>
          </p:cNvSpPr>
          <p:nvPr>
            <p:ph type="body" sz="quarter" idx="13"/>
          </p:nvPr>
        </p:nvSpPr>
        <p:spPr/>
        <p:txBody>
          <a:bodyPr/>
          <a:lstStyle/>
          <a:p>
            <a:r>
              <a:rPr lang="en-US" dirty="0"/>
              <a:t>PS02 – revisions needed</a:t>
            </a:r>
          </a:p>
          <a:p>
            <a:pPr marL="0" indent="0">
              <a:buNone/>
            </a:pPr>
            <a:endParaRPr lang="en-US" dirty="0"/>
          </a:p>
          <a:p>
            <a:r>
              <a:rPr lang="en-US" dirty="0"/>
              <a:t>OS Process - </a:t>
            </a:r>
            <a:r>
              <a:rPr lang="en-US" dirty="0">
                <a:hlinkClick r:id="rId2"/>
              </a:rPr>
              <a:t>https://www.oasis-open.org/policies-guidelines/open-projects-process/#oasis-standard-approval-external-submissions</a:t>
            </a:r>
            <a:endParaRPr lang="en-US" dirty="0"/>
          </a:p>
          <a:p>
            <a:endParaRPr lang="en-US" dirty="0"/>
          </a:p>
          <a:p>
            <a:r>
              <a:rPr lang="en-US" dirty="0"/>
              <a:t>3 Statements of Use - </a:t>
            </a:r>
            <a:r>
              <a:rPr lang="en-US" dirty="0">
                <a:hlinkClick r:id="rId3"/>
              </a:rPr>
              <a:t>https://www.oasis-open.org/policies-guidelines/oasis-defined-terms-2018-05-22/#dStatementUse</a:t>
            </a:r>
            <a:endParaRPr lang="en-US" dirty="0"/>
          </a:p>
          <a:p>
            <a:endParaRPr lang="en-US" dirty="0"/>
          </a:p>
        </p:txBody>
      </p:sp>
      <p:sp>
        <p:nvSpPr>
          <p:cNvPr id="4" name="Slide Number Placeholder 3">
            <a:extLst>
              <a:ext uri="{FF2B5EF4-FFF2-40B4-BE49-F238E27FC236}">
                <a16:creationId xmlns:a16="http://schemas.microsoft.com/office/drawing/2014/main" id="{952AE578-46FD-BB8A-01E4-826CF9585312}"/>
              </a:ext>
            </a:extLst>
          </p:cNvPr>
          <p:cNvSpPr>
            <a:spLocks noGrp="1"/>
          </p:cNvSpPr>
          <p:nvPr>
            <p:ph type="sldNum" sz="quarter" idx="4"/>
          </p:nvPr>
        </p:nvSpPr>
        <p:spPr/>
        <p:txBody>
          <a:bodyPr/>
          <a:lstStyle/>
          <a:p>
            <a:fld id="{6E6030FC-FB78-5E4D-92EA-5D9433591EA9}" type="slidenum">
              <a:rPr lang="en-US" smtClean="0"/>
              <a:pPr/>
              <a:t>13</a:t>
            </a:fld>
            <a:endParaRPr lang="en-US" dirty="0"/>
          </a:p>
        </p:txBody>
      </p:sp>
    </p:spTree>
    <p:extLst>
      <p:ext uri="{BB962C8B-B14F-4D97-AF65-F5344CB8AC3E}">
        <p14:creationId xmlns:p14="http://schemas.microsoft.com/office/powerpoint/2010/main" val="314447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E5296-BA81-4E86-95E2-DCE55EA2E4CF}"/>
              </a:ext>
            </a:extLst>
          </p:cNvPr>
          <p:cNvSpPr>
            <a:spLocks noGrp="1"/>
          </p:cNvSpPr>
          <p:nvPr>
            <p:ph type="title"/>
          </p:nvPr>
        </p:nvSpPr>
        <p:spPr>
          <a:xfrm>
            <a:off x="605830" y="156340"/>
            <a:ext cx="10972800" cy="478166"/>
          </a:xfrm>
        </p:spPr>
        <p:txBody>
          <a:bodyPr>
            <a:normAutofit fontScale="90000"/>
          </a:bodyPr>
          <a:lstStyle/>
          <a:p>
            <a:r>
              <a:rPr lang="en-US" dirty="0">
                <a:solidFill>
                  <a:schemeClr val="tx1">
                    <a:lumMod val="50000"/>
                  </a:schemeClr>
                </a:solidFill>
              </a:rPr>
              <a:t>Specification workflow and timeline</a:t>
            </a:r>
          </a:p>
        </p:txBody>
      </p:sp>
      <p:sp>
        <p:nvSpPr>
          <p:cNvPr id="4" name="Slide Number Placeholder 3">
            <a:extLst>
              <a:ext uri="{FF2B5EF4-FFF2-40B4-BE49-F238E27FC236}">
                <a16:creationId xmlns:a16="http://schemas.microsoft.com/office/drawing/2014/main" id="{98264D1D-0AC4-40D8-840D-75583D8D01F0}"/>
              </a:ext>
            </a:extLst>
          </p:cNvPr>
          <p:cNvSpPr>
            <a:spLocks noGrp="1"/>
          </p:cNvSpPr>
          <p:nvPr>
            <p:ph type="sldNum" sz="quarter" idx="4"/>
          </p:nvPr>
        </p:nvSpPr>
        <p:spPr/>
        <p:txBody>
          <a:bodyPr/>
          <a:lstStyle/>
          <a:p>
            <a:r>
              <a:rPr lang="en-US" dirty="0"/>
              <a:t>23</a:t>
            </a:r>
          </a:p>
        </p:txBody>
      </p:sp>
      <p:sp>
        <p:nvSpPr>
          <p:cNvPr id="5" name="Rectangle 4">
            <a:extLst>
              <a:ext uri="{FF2B5EF4-FFF2-40B4-BE49-F238E27FC236}">
                <a16:creationId xmlns:a16="http://schemas.microsoft.com/office/drawing/2014/main" id="{B1773D4E-ED29-4C2A-B017-1A717CDD8A45}"/>
              </a:ext>
            </a:extLst>
          </p:cNvPr>
          <p:cNvSpPr/>
          <p:nvPr/>
        </p:nvSpPr>
        <p:spPr bwMode="auto">
          <a:xfrm>
            <a:off x="587009" y="3269555"/>
            <a:ext cx="1401416" cy="762318"/>
          </a:xfrm>
          <a:prstGeom prst="rect">
            <a:avLst/>
          </a:prstGeom>
          <a:solidFill>
            <a:schemeClr val="bg1">
              <a:lumMod val="95000"/>
            </a:schemeClr>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1000" b="1" spc="-50" dirty="0">
                <a:solidFill>
                  <a:srgbClr val="1F497D"/>
                </a:solidFill>
                <a:cs typeface="Arial"/>
              </a:rPr>
              <a:t>Project Specification</a:t>
            </a:r>
          </a:p>
          <a:p>
            <a:pPr algn="ctr">
              <a:lnSpc>
                <a:spcPct val="120000"/>
              </a:lnSpc>
            </a:pPr>
            <a:r>
              <a:rPr lang="en-US" sz="1000" b="1" spc="-50" dirty="0">
                <a:solidFill>
                  <a:srgbClr val="1F497D"/>
                </a:solidFill>
                <a:cs typeface="Arial"/>
              </a:rPr>
              <a:t>Draft(s)</a:t>
            </a:r>
            <a:r>
              <a:rPr lang="en-US" sz="1200" b="1" spc="-50" baseline="30000" dirty="0">
                <a:solidFill>
                  <a:srgbClr val="FF0000"/>
                </a:solidFill>
                <a:cs typeface="Arial"/>
              </a:rPr>
              <a:t>1,3</a:t>
            </a:r>
          </a:p>
        </p:txBody>
      </p:sp>
      <p:sp>
        <p:nvSpPr>
          <p:cNvPr id="6" name="Oval 5">
            <a:extLst>
              <a:ext uri="{FF2B5EF4-FFF2-40B4-BE49-F238E27FC236}">
                <a16:creationId xmlns:a16="http://schemas.microsoft.com/office/drawing/2014/main" id="{327AF297-1BEA-4742-B587-50BFC8BE0DC0}"/>
              </a:ext>
            </a:extLst>
          </p:cNvPr>
          <p:cNvSpPr/>
          <p:nvPr/>
        </p:nvSpPr>
        <p:spPr bwMode="auto">
          <a:xfrm>
            <a:off x="771584" y="4473348"/>
            <a:ext cx="1065971" cy="762318"/>
          </a:xfrm>
          <a:prstGeom prst="ellipse">
            <a:avLst/>
          </a:prstGeom>
          <a:solidFill>
            <a:schemeClr val="bg1">
              <a:lumMod val="95000"/>
            </a:schemeClr>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1000" b="1" spc="-50" dirty="0">
                <a:solidFill>
                  <a:srgbClr val="1F497D"/>
                </a:solidFill>
                <a:cs typeface="Arial"/>
              </a:rPr>
              <a:t>GitHub Repo</a:t>
            </a:r>
          </a:p>
        </p:txBody>
      </p:sp>
      <p:sp>
        <p:nvSpPr>
          <p:cNvPr id="10" name="Flowchart: Decision 9">
            <a:extLst>
              <a:ext uri="{FF2B5EF4-FFF2-40B4-BE49-F238E27FC236}">
                <a16:creationId xmlns:a16="http://schemas.microsoft.com/office/drawing/2014/main" id="{E229D222-4A79-44C5-A42F-2C6EF6A15D58}"/>
              </a:ext>
            </a:extLst>
          </p:cNvPr>
          <p:cNvSpPr/>
          <p:nvPr/>
        </p:nvSpPr>
        <p:spPr bwMode="auto">
          <a:xfrm>
            <a:off x="2195779" y="3213556"/>
            <a:ext cx="1576228" cy="874317"/>
          </a:xfrm>
          <a:prstGeom prst="flowChartDecision">
            <a:avLst/>
          </a:prstGeom>
          <a:solidFill>
            <a:schemeClr val="bg1">
              <a:lumMod val="95000"/>
            </a:schemeClr>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800" b="1" spc="-50" dirty="0">
                <a:solidFill>
                  <a:srgbClr val="1F497D"/>
                </a:solidFill>
                <a:cs typeface="Arial"/>
              </a:rPr>
              <a:t>DRAFT PSD</a:t>
            </a:r>
          </a:p>
          <a:p>
            <a:pPr algn="ctr">
              <a:lnSpc>
                <a:spcPct val="120000"/>
              </a:lnSpc>
            </a:pPr>
            <a:r>
              <a:rPr lang="en-US" sz="800" b="1" spc="-50" dirty="0">
                <a:solidFill>
                  <a:srgbClr val="1F497D"/>
                </a:solidFill>
                <a:cs typeface="Arial"/>
              </a:rPr>
              <a:t>PGB  Approval</a:t>
            </a:r>
            <a:r>
              <a:rPr lang="en-US" sz="1200" b="1" spc="-50" baseline="30000" dirty="0">
                <a:solidFill>
                  <a:srgbClr val="FF0000"/>
                </a:solidFill>
                <a:cs typeface="Arial"/>
              </a:rPr>
              <a:t>2</a:t>
            </a:r>
          </a:p>
        </p:txBody>
      </p:sp>
      <p:sp>
        <p:nvSpPr>
          <p:cNvPr id="12" name="Flowchart: Decision 11">
            <a:extLst>
              <a:ext uri="{FF2B5EF4-FFF2-40B4-BE49-F238E27FC236}">
                <a16:creationId xmlns:a16="http://schemas.microsoft.com/office/drawing/2014/main" id="{B0796BE2-48BB-4618-BE01-BAAE742B990E}"/>
              </a:ext>
            </a:extLst>
          </p:cNvPr>
          <p:cNvSpPr/>
          <p:nvPr/>
        </p:nvSpPr>
        <p:spPr bwMode="auto">
          <a:xfrm>
            <a:off x="5721637" y="3213554"/>
            <a:ext cx="1576228" cy="1025119"/>
          </a:xfrm>
          <a:prstGeom prst="flowChartDecision">
            <a:avLst/>
          </a:prstGeom>
          <a:solidFill>
            <a:srgbClr val="FFFF00"/>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800" b="1" spc="-50" dirty="0">
                <a:solidFill>
                  <a:srgbClr val="1F497D"/>
                </a:solidFill>
                <a:cs typeface="Arial"/>
              </a:rPr>
              <a:t>PS Candidate OS</a:t>
            </a:r>
          </a:p>
          <a:p>
            <a:pPr algn="ctr">
              <a:lnSpc>
                <a:spcPct val="120000"/>
              </a:lnSpc>
            </a:pPr>
            <a:r>
              <a:rPr lang="en-US" sz="800" b="1" spc="-50" dirty="0">
                <a:solidFill>
                  <a:srgbClr val="1F497D"/>
                </a:solidFill>
                <a:cs typeface="Arial"/>
              </a:rPr>
              <a:t>PGB</a:t>
            </a:r>
          </a:p>
          <a:p>
            <a:pPr algn="ctr">
              <a:lnSpc>
                <a:spcPct val="120000"/>
              </a:lnSpc>
            </a:pPr>
            <a:r>
              <a:rPr lang="en-US" sz="800" b="1" spc="-50" dirty="0">
                <a:solidFill>
                  <a:srgbClr val="1F497D"/>
                </a:solidFill>
                <a:cs typeface="Arial"/>
              </a:rPr>
              <a:t>Approval</a:t>
            </a:r>
            <a:r>
              <a:rPr lang="en-US" sz="1200" b="1" spc="-50" baseline="30000" dirty="0">
                <a:solidFill>
                  <a:srgbClr val="FF0000"/>
                </a:solidFill>
                <a:cs typeface="Arial"/>
              </a:rPr>
              <a:t>2</a:t>
            </a:r>
          </a:p>
        </p:txBody>
      </p:sp>
      <p:sp>
        <p:nvSpPr>
          <p:cNvPr id="14" name="Flowchart: Multidocument 13">
            <a:extLst>
              <a:ext uri="{FF2B5EF4-FFF2-40B4-BE49-F238E27FC236}">
                <a16:creationId xmlns:a16="http://schemas.microsoft.com/office/drawing/2014/main" id="{08939A36-1B6E-4B28-AEE4-66C3797DDD61}"/>
              </a:ext>
            </a:extLst>
          </p:cNvPr>
          <p:cNvSpPr/>
          <p:nvPr/>
        </p:nvSpPr>
        <p:spPr bwMode="auto">
          <a:xfrm>
            <a:off x="2262216" y="4357697"/>
            <a:ext cx="1274646" cy="1112341"/>
          </a:xfrm>
          <a:prstGeom prst="flowChartMultidocument">
            <a:avLst/>
          </a:prstGeom>
          <a:solidFill>
            <a:schemeClr val="bg1">
              <a:lumMod val="95000"/>
            </a:schemeClr>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800" b="1" spc="-50" dirty="0">
                <a:solidFill>
                  <a:srgbClr val="1F497D"/>
                </a:solidFill>
                <a:cs typeface="Arial"/>
              </a:rPr>
              <a:t>OASIS Project Library</a:t>
            </a:r>
          </a:p>
          <a:p>
            <a:pPr algn="ctr">
              <a:lnSpc>
                <a:spcPct val="120000"/>
              </a:lnSpc>
            </a:pPr>
            <a:r>
              <a:rPr lang="en-US" sz="800" b="1" spc="-50" dirty="0">
                <a:solidFill>
                  <a:schemeClr val="tx1">
                    <a:lumMod val="50000"/>
                  </a:schemeClr>
                </a:solidFill>
                <a:cs typeface="Arial"/>
              </a:rPr>
              <a:t>docs.oasis-open-projects.org</a:t>
            </a:r>
          </a:p>
        </p:txBody>
      </p:sp>
      <p:sp>
        <p:nvSpPr>
          <p:cNvPr id="15" name="Rectangle: Rounded Corners 14">
            <a:extLst>
              <a:ext uri="{FF2B5EF4-FFF2-40B4-BE49-F238E27FC236}">
                <a16:creationId xmlns:a16="http://schemas.microsoft.com/office/drawing/2014/main" id="{3DBADB85-363B-4663-B3AA-E4644A75FE49}"/>
              </a:ext>
            </a:extLst>
          </p:cNvPr>
          <p:cNvSpPr/>
          <p:nvPr/>
        </p:nvSpPr>
        <p:spPr bwMode="auto">
          <a:xfrm>
            <a:off x="7627947" y="3332329"/>
            <a:ext cx="1023731" cy="811357"/>
          </a:xfrm>
          <a:prstGeom prst="roundRect">
            <a:avLst/>
          </a:prstGeom>
          <a:solidFill>
            <a:srgbClr val="FFFF00"/>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1000" b="1" spc="-50" dirty="0">
                <a:solidFill>
                  <a:srgbClr val="1F497D"/>
                </a:solidFill>
                <a:cs typeface="Arial"/>
              </a:rPr>
              <a:t>60 Day Public Review/ Comment</a:t>
            </a:r>
          </a:p>
        </p:txBody>
      </p:sp>
      <p:sp>
        <p:nvSpPr>
          <p:cNvPr id="16" name="Flowchart: Decision 15">
            <a:extLst>
              <a:ext uri="{FF2B5EF4-FFF2-40B4-BE49-F238E27FC236}">
                <a16:creationId xmlns:a16="http://schemas.microsoft.com/office/drawing/2014/main" id="{19F27453-E8B9-42E0-9C43-EC7D38179B33}"/>
              </a:ext>
            </a:extLst>
          </p:cNvPr>
          <p:cNvSpPr/>
          <p:nvPr/>
        </p:nvSpPr>
        <p:spPr bwMode="auto">
          <a:xfrm>
            <a:off x="8816019" y="3216130"/>
            <a:ext cx="1576228" cy="1005309"/>
          </a:xfrm>
          <a:prstGeom prst="flowChartDecision">
            <a:avLst/>
          </a:prstGeom>
          <a:solidFill>
            <a:srgbClr val="FFFF00"/>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1000" b="1" spc="-50" dirty="0">
                <a:solidFill>
                  <a:srgbClr val="1F497D"/>
                </a:solidFill>
                <a:cs typeface="Arial"/>
              </a:rPr>
              <a:t>Call for</a:t>
            </a:r>
          </a:p>
          <a:p>
            <a:pPr algn="ctr">
              <a:lnSpc>
                <a:spcPct val="120000"/>
              </a:lnSpc>
            </a:pPr>
            <a:r>
              <a:rPr lang="en-US" sz="1000" b="1" spc="-50" dirty="0">
                <a:solidFill>
                  <a:srgbClr val="1F497D"/>
                </a:solidFill>
                <a:cs typeface="Arial"/>
              </a:rPr>
              <a:t>Consent</a:t>
            </a:r>
          </a:p>
        </p:txBody>
      </p:sp>
      <p:sp>
        <p:nvSpPr>
          <p:cNvPr id="18" name="Rectangle 17">
            <a:extLst>
              <a:ext uri="{FF2B5EF4-FFF2-40B4-BE49-F238E27FC236}">
                <a16:creationId xmlns:a16="http://schemas.microsoft.com/office/drawing/2014/main" id="{070622D4-B4EE-4185-9C68-3A356C660CAE}"/>
              </a:ext>
            </a:extLst>
          </p:cNvPr>
          <p:cNvSpPr/>
          <p:nvPr/>
        </p:nvSpPr>
        <p:spPr bwMode="auto">
          <a:xfrm>
            <a:off x="10612563" y="3303005"/>
            <a:ext cx="1401416" cy="840681"/>
          </a:xfrm>
          <a:prstGeom prst="rect">
            <a:avLst/>
          </a:prstGeom>
          <a:solidFill>
            <a:srgbClr val="FFFF00"/>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sz="1000" b="1" spc="-50" dirty="0">
              <a:solidFill>
                <a:srgbClr val="1F497D"/>
              </a:solidFill>
              <a:cs typeface="Arial"/>
            </a:endParaRPr>
          </a:p>
          <a:p>
            <a:pPr algn="ctr">
              <a:lnSpc>
                <a:spcPct val="120000"/>
              </a:lnSpc>
            </a:pPr>
            <a:r>
              <a:rPr lang="en-US" sz="1000" b="1" spc="-50" dirty="0">
                <a:solidFill>
                  <a:srgbClr val="1F497D"/>
                </a:solidFill>
                <a:cs typeface="Arial"/>
              </a:rPr>
              <a:t>OASIS Standard</a:t>
            </a:r>
          </a:p>
        </p:txBody>
      </p:sp>
      <p:sp>
        <p:nvSpPr>
          <p:cNvPr id="19" name="Callout: Line with No Border 18">
            <a:extLst>
              <a:ext uri="{FF2B5EF4-FFF2-40B4-BE49-F238E27FC236}">
                <a16:creationId xmlns:a16="http://schemas.microsoft.com/office/drawing/2014/main" id="{CB4FD7E0-B789-4789-B97E-33CE6C417F29}"/>
              </a:ext>
            </a:extLst>
          </p:cNvPr>
          <p:cNvSpPr/>
          <p:nvPr/>
        </p:nvSpPr>
        <p:spPr bwMode="auto">
          <a:xfrm>
            <a:off x="711950" y="1747441"/>
            <a:ext cx="1673624" cy="1032669"/>
          </a:xfrm>
          <a:prstGeom prst="callout1">
            <a:avLst>
              <a:gd name="adj1" fmla="val 18750"/>
              <a:gd name="adj2" fmla="val -8333"/>
              <a:gd name="adj3" fmla="val 139192"/>
              <a:gd name="adj4" fmla="val -9436"/>
            </a:avLst>
          </a:prstGeom>
          <a:solidFill>
            <a:schemeClr val="bg1">
              <a:lumMod val="95000"/>
            </a:schemeClr>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285750" indent="-285750">
              <a:lnSpc>
                <a:spcPct val="120000"/>
              </a:lnSpc>
              <a:buFont typeface="Arial" panose="020B0604020202020204" pitchFamily="34" charset="0"/>
              <a:buChar char="•"/>
            </a:pPr>
            <a:r>
              <a:rPr lang="en-US" sz="1100" b="1" spc="-50" dirty="0">
                <a:solidFill>
                  <a:schemeClr val="tx1">
                    <a:lumMod val="50000"/>
                  </a:schemeClr>
                </a:solidFill>
                <a:cs typeface="Arial"/>
              </a:rPr>
              <a:t>PSD produced with oversight of TSCs </a:t>
            </a:r>
          </a:p>
          <a:p>
            <a:pPr marL="285750" indent="-285750">
              <a:lnSpc>
                <a:spcPct val="120000"/>
              </a:lnSpc>
              <a:buFont typeface="Arial" panose="020B0604020202020204" pitchFamily="34" charset="0"/>
              <a:buChar char="•"/>
            </a:pPr>
            <a:r>
              <a:rPr lang="en-US" sz="1100" b="1" spc="-50" dirty="0">
                <a:solidFill>
                  <a:schemeClr val="tx1">
                    <a:lumMod val="50000"/>
                  </a:schemeClr>
                </a:solidFill>
                <a:cs typeface="Arial"/>
              </a:rPr>
              <a:t>TSC recommends PSD to PGB</a:t>
            </a:r>
          </a:p>
        </p:txBody>
      </p:sp>
      <p:cxnSp>
        <p:nvCxnSpPr>
          <p:cNvPr id="21" name="Straight Arrow Connector 20">
            <a:extLst>
              <a:ext uri="{FF2B5EF4-FFF2-40B4-BE49-F238E27FC236}">
                <a16:creationId xmlns:a16="http://schemas.microsoft.com/office/drawing/2014/main" id="{83A57228-9FCA-4B92-8DB8-0E0FBA323D66}"/>
              </a:ext>
            </a:extLst>
          </p:cNvPr>
          <p:cNvCxnSpPr>
            <a:cxnSpLocks/>
            <a:stCxn id="5" idx="3"/>
            <a:endCxn id="10" idx="1"/>
          </p:cNvCxnSpPr>
          <p:nvPr/>
        </p:nvCxnSpPr>
        <p:spPr>
          <a:xfrm>
            <a:off x="1988425" y="3650714"/>
            <a:ext cx="207354" cy="1"/>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83FC1EC-2699-4615-80E3-7F4E67DB6727}"/>
              </a:ext>
            </a:extLst>
          </p:cNvPr>
          <p:cNvCxnSpPr>
            <a:cxnSpLocks/>
            <a:stCxn id="10" idx="2"/>
            <a:endCxn id="14" idx="0"/>
          </p:cNvCxnSpPr>
          <p:nvPr/>
        </p:nvCxnSpPr>
        <p:spPr>
          <a:xfrm>
            <a:off x="2983893" y="4087873"/>
            <a:ext cx="3337" cy="26982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E2A3BCB-469D-46F7-A1FA-BF87866D73D7}"/>
              </a:ext>
            </a:extLst>
          </p:cNvPr>
          <p:cNvCxnSpPr>
            <a:cxnSpLocks/>
            <a:stCxn id="5" idx="2"/>
            <a:endCxn id="6" idx="0"/>
          </p:cNvCxnSpPr>
          <p:nvPr/>
        </p:nvCxnSpPr>
        <p:spPr>
          <a:xfrm>
            <a:off x="1287717" y="4031873"/>
            <a:ext cx="16853" cy="441475"/>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5B1A15F-D629-4850-9EB3-433034CB02FE}"/>
              </a:ext>
            </a:extLst>
          </p:cNvPr>
          <p:cNvCxnSpPr>
            <a:cxnSpLocks/>
            <a:stCxn id="18" idx="2"/>
            <a:endCxn id="14" idx="3"/>
          </p:cNvCxnSpPr>
          <p:nvPr/>
        </p:nvCxnSpPr>
        <p:spPr>
          <a:xfrm flipH="1">
            <a:off x="3536862" y="4143686"/>
            <a:ext cx="7776409" cy="770182"/>
          </a:xfrm>
          <a:prstGeom prst="straightConnector1">
            <a:avLst/>
          </a:prstGeom>
          <a:ln>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33" name="Callout: Line with No Border 32">
            <a:extLst>
              <a:ext uri="{FF2B5EF4-FFF2-40B4-BE49-F238E27FC236}">
                <a16:creationId xmlns:a16="http://schemas.microsoft.com/office/drawing/2014/main" id="{0079BD75-D62C-4848-82A0-1CCFFD5A136D}"/>
              </a:ext>
            </a:extLst>
          </p:cNvPr>
          <p:cNvSpPr/>
          <p:nvPr/>
        </p:nvSpPr>
        <p:spPr bwMode="auto">
          <a:xfrm>
            <a:off x="6625250" y="1677630"/>
            <a:ext cx="2525035" cy="1339797"/>
          </a:xfrm>
          <a:prstGeom prst="callout1">
            <a:avLst>
              <a:gd name="adj1" fmla="val 18750"/>
              <a:gd name="adj2" fmla="val -8333"/>
              <a:gd name="adj3" fmla="val 100404"/>
              <a:gd name="adj4" fmla="val -7651"/>
            </a:avLst>
          </a:prstGeom>
          <a:solidFill>
            <a:srgbClr val="FFFF00"/>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285750" indent="-285750">
              <a:lnSpc>
                <a:spcPct val="120000"/>
              </a:lnSpc>
              <a:buFont typeface="Arial" panose="020B0604020202020204" pitchFamily="34" charset="0"/>
              <a:buChar char="•"/>
            </a:pPr>
            <a:r>
              <a:rPr lang="en-US" sz="1100" b="1" spc="-50" dirty="0">
                <a:solidFill>
                  <a:schemeClr val="tx1">
                    <a:lumMod val="50000"/>
                  </a:schemeClr>
                </a:solidFill>
                <a:cs typeface="Arial"/>
              </a:rPr>
              <a:t>Project Specification Approved by PGB </a:t>
            </a:r>
          </a:p>
          <a:p>
            <a:pPr marL="285750" indent="-285750">
              <a:lnSpc>
                <a:spcPct val="120000"/>
              </a:lnSpc>
              <a:buFont typeface="Arial" panose="020B0604020202020204" pitchFamily="34" charset="0"/>
              <a:buChar char="•"/>
            </a:pPr>
            <a:r>
              <a:rPr lang="en-US" sz="1100" b="1" spc="-50" dirty="0">
                <a:solidFill>
                  <a:schemeClr val="tx1">
                    <a:lumMod val="50000"/>
                  </a:schemeClr>
                </a:solidFill>
                <a:cs typeface="Arial"/>
              </a:rPr>
              <a:t>PGB approve PS as Candidate  for OASIS Standard</a:t>
            </a:r>
          </a:p>
        </p:txBody>
      </p:sp>
      <p:sp>
        <p:nvSpPr>
          <p:cNvPr id="34" name="Callout: Line with No Border 33">
            <a:extLst>
              <a:ext uri="{FF2B5EF4-FFF2-40B4-BE49-F238E27FC236}">
                <a16:creationId xmlns:a16="http://schemas.microsoft.com/office/drawing/2014/main" id="{A865937D-3FAC-4E31-A82A-405554B017B3}"/>
              </a:ext>
            </a:extLst>
          </p:cNvPr>
          <p:cNvSpPr/>
          <p:nvPr/>
        </p:nvSpPr>
        <p:spPr bwMode="auto">
          <a:xfrm>
            <a:off x="9616118" y="1673491"/>
            <a:ext cx="2398582" cy="981067"/>
          </a:xfrm>
          <a:prstGeom prst="callout1">
            <a:avLst>
              <a:gd name="adj1" fmla="val 18750"/>
              <a:gd name="adj2" fmla="val -8333"/>
              <a:gd name="adj3" fmla="val 135529"/>
              <a:gd name="adj4" fmla="val -7651"/>
            </a:avLst>
          </a:prstGeom>
          <a:solidFill>
            <a:srgbClr val="FFFF00"/>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285750" indent="-285750">
              <a:lnSpc>
                <a:spcPct val="120000"/>
              </a:lnSpc>
              <a:buFont typeface="Arial" panose="020B0604020202020204" pitchFamily="34" charset="0"/>
              <a:buChar char="•"/>
            </a:pPr>
            <a:r>
              <a:rPr lang="en-US" sz="1100" b="1" spc="-50" dirty="0">
                <a:solidFill>
                  <a:schemeClr val="tx1">
                    <a:lumMod val="50000"/>
                  </a:schemeClr>
                </a:solidFill>
                <a:cs typeface="Arial"/>
              </a:rPr>
              <a:t>OASIS Standard approved by members under Call for Consent</a:t>
            </a:r>
          </a:p>
        </p:txBody>
      </p:sp>
      <p:sp>
        <p:nvSpPr>
          <p:cNvPr id="35" name="TextBox 34">
            <a:extLst>
              <a:ext uri="{FF2B5EF4-FFF2-40B4-BE49-F238E27FC236}">
                <a16:creationId xmlns:a16="http://schemas.microsoft.com/office/drawing/2014/main" id="{21D4C335-56F2-4A65-88A0-358248D68261}"/>
              </a:ext>
            </a:extLst>
          </p:cNvPr>
          <p:cNvSpPr txBox="1"/>
          <p:nvPr/>
        </p:nvSpPr>
        <p:spPr>
          <a:xfrm>
            <a:off x="134260" y="544264"/>
            <a:ext cx="6160661" cy="1015663"/>
          </a:xfrm>
          <a:prstGeom prst="rect">
            <a:avLst/>
          </a:prstGeom>
          <a:solidFill>
            <a:schemeClr val="bg1">
              <a:lumMod val="95000"/>
            </a:schemeClr>
          </a:solidFill>
          <a:ln>
            <a:solidFill>
              <a:schemeClr val="tx2"/>
            </a:solidFill>
          </a:ln>
        </p:spPr>
        <p:txBody>
          <a:bodyPr wrap="square" rtlCol="0">
            <a:spAutoFit/>
          </a:bodyPr>
          <a:lstStyle/>
          <a:p>
            <a:pPr marL="171450" indent="-171450">
              <a:buFont typeface="Arial" panose="020B0604020202020204" pitchFamily="34" charset="0"/>
              <a:buChar char="•"/>
            </a:pPr>
            <a:r>
              <a:rPr lang="en-US" sz="1000" dirty="0">
                <a:solidFill>
                  <a:schemeClr val="tx1">
                    <a:lumMod val="50000"/>
                  </a:schemeClr>
                </a:solidFill>
              </a:rPr>
              <a:t>Request a spec template from OP Admin</a:t>
            </a:r>
          </a:p>
          <a:p>
            <a:pPr marL="171450" indent="-171450">
              <a:buFont typeface="Arial" panose="020B0604020202020204" pitchFamily="34" charset="0"/>
              <a:buChar char="•"/>
            </a:pPr>
            <a:r>
              <a:rPr lang="en-US" sz="1000" dirty="0">
                <a:solidFill>
                  <a:schemeClr val="tx1">
                    <a:lumMod val="50000"/>
                  </a:schemeClr>
                </a:solidFill>
              </a:rPr>
              <a:t>Decide on editor(s)</a:t>
            </a:r>
          </a:p>
          <a:p>
            <a:pPr marL="628650" lvl="1" indent="-171450">
              <a:buFont typeface="Arial" panose="020B0604020202020204" pitchFamily="34" charset="0"/>
              <a:buChar char="•"/>
            </a:pPr>
            <a:r>
              <a:rPr lang="en-US" sz="1000" dirty="0">
                <a:solidFill>
                  <a:schemeClr val="tx1">
                    <a:lumMod val="50000"/>
                  </a:schemeClr>
                </a:solidFill>
              </a:rPr>
              <a:t>Editor’s job is to capture the intentions of the project team/TSC</a:t>
            </a:r>
          </a:p>
          <a:p>
            <a:pPr marL="628650" lvl="1" indent="-171450">
              <a:buFont typeface="Arial" panose="020B0604020202020204" pitchFamily="34" charset="0"/>
              <a:buChar char="•"/>
            </a:pPr>
            <a:r>
              <a:rPr lang="en-US" sz="1000" dirty="0">
                <a:solidFill>
                  <a:schemeClr val="tx1">
                    <a:lumMod val="50000"/>
                  </a:schemeClr>
                </a:solidFill>
              </a:rPr>
              <a:t>Editor’s Manual starting at </a:t>
            </a:r>
            <a:r>
              <a:rPr lang="en-US" sz="1000" dirty="0">
                <a:hlinkClick r:id="rId3"/>
              </a:rPr>
              <a:t>https://docs.google.com/document/d/1lTartcAzlqidzrCxuXFFiwdRDKRipqMnNsMS24SZdjg/edit</a:t>
            </a:r>
            <a:endParaRPr lang="en-US" sz="1000" dirty="0"/>
          </a:p>
          <a:p>
            <a:pPr marL="171450" indent="-171450">
              <a:buFont typeface="Arial" panose="020B0604020202020204" pitchFamily="34" charset="0"/>
              <a:buChar char="•"/>
            </a:pPr>
            <a:r>
              <a:rPr lang="en-US" sz="1000" dirty="0">
                <a:solidFill>
                  <a:schemeClr val="tx1">
                    <a:lumMod val="50000"/>
                  </a:schemeClr>
                </a:solidFill>
              </a:rPr>
              <a:t>Create Project Specification Draft (PSD) </a:t>
            </a:r>
            <a:endParaRPr lang="en-US" sz="1000" dirty="0"/>
          </a:p>
        </p:txBody>
      </p:sp>
      <p:sp>
        <p:nvSpPr>
          <p:cNvPr id="36" name="Callout: Line with No Border 35">
            <a:extLst>
              <a:ext uri="{FF2B5EF4-FFF2-40B4-BE49-F238E27FC236}">
                <a16:creationId xmlns:a16="http://schemas.microsoft.com/office/drawing/2014/main" id="{4717AE4D-917A-4A78-BF77-2A9A592B4AF4}"/>
              </a:ext>
            </a:extLst>
          </p:cNvPr>
          <p:cNvSpPr/>
          <p:nvPr/>
        </p:nvSpPr>
        <p:spPr bwMode="auto">
          <a:xfrm>
            <a:off x="3256112" y="1677631"/>
            <a:ext cx="2972888" cy="1538498"/>
          </a:xfrm>
          <a:prstGeom prst="callout1">
            <a:avLst>
              <a:gd name="adj1" fmla="val 18750"/>
              <a:gd name="adj2" fmla="val -8333"/>
              <a:gd name="adj3" fmla="val 92971"/>
              <a:gd name="adj4" fmla="val -8357"/>
            </a:avLst>
          </a:prstGeom>
          <a:solidFill>
            <a:schemeClr val="accent1">
              <a:lumMod val="20000"/>
              <a:lumOff val="80000"/>
            </a:schemeClr>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285750" indent="-285750">
              <a:lnSpc>
                <a:spcPct val="120000"/>
              </a:lnSpc>
              <a:buFont typeface="Arial" panose="020B0604020202020204" pitchFamily="34" charset="0"/>
              <a:buChar char="•"/>
            </a:pPr>
            <a:r>
              <a:rPr lang="en-US" sz="1100" b="1" spc="-50" dirty="0">
                <a:solidFill>
                  <a:schemeClr val="tx1">
                    <a:lumMod val="50000"/>
                  </a:schemeClr>
                </a:solidFill>
                <a:cs typeface="Arial"/>
              </a:rPr>
              <a:t>PGB requests Special Majority Vote be run by OP Administrator </a:t>
            </a:r>
          </a:p>
          <a:p>
            <a:pPr marL="628650" lvl="1" indent="-171450">
              <a:buFont typeface="Arial" panose="020B0604020202020204" pitchFamily="34" charset="0"/>
              <a:buChar char="•"/>
            </a:pPr>
            <a:r>
              <a:rPr lang="en-US" sz="1100" b="1" spc="-50" dirty="0">
                <a:solidFill>
                  <a:schemeClr val="tx1">
                    <a:lumMod val="50000"/>
                  </a:schemeClr>
                </a:solidFill>
                <a:cs typeface="Arial"/>
              </a:rPr>
              <a:t>PS has the same standing as an OASIS Standard</a:t>
            </a:r>
          </a:p>
          <a:p>
            <a:pPr marL="628650" lvl="1" indent="-171450">
              <a:buFont typeface="Arial" panose="020B0604020202020204" pitchFamily="34" charset="0"/>
              <a:buChar char="•"/>
            </a:pPr>
            <a:r>
              <a:rPr lang="en-US" sz="1100" b="1" spc="-50" dirty="0">
                <a:solidFill>
                  <a:schemeClr val="tx1">
                    <a:lumMod val="50000"/>
                  </a:schemeClr>
                </a:solidFill>
                <a:cs typeface="Arial"/>
              </a:rPr>
              <a:t>7 days minimum - 2/3 must vote yes, no more than 1/4 nay votes</a:t>
            </a:r>
          </a:p>
          <a:p>
            <a:pPr marL="628650" lvl="1" indent="-171450">
              <a:buFont typeface="Arial" panose="020B0604020202020204" pitchFamily="34" charset="0"/>
              <a:buChar char="•"/>
            </a:pPr>
            <a:r>
              <a:rPr lang="en-US" sz="1100" b="1" spc="-50" dirty="0">
                <a:solidFill>
                  <a:schemeClr val="tx1">
                    <a:lumMod val="50000"/>
                  </a:schemeClr>
                </a:solidFill>
                <a:cs typeface="Arial"/>
              </a:rPr>
              <a:t>OP Admin publishes PS to the library and announces/promotes</a:t>
            </a:r>
          </a:p>
          <a:p>
            <a:pPr marL="285750" indent="-285750">
              <a:lnSpc>
                <a:spcPct val="120000"/>
              </a:lnSpc>
              <a:buFont typeface="Arial" panose="020B0604020202020204" pitchFamily="34" charset="0"/>
              <a:buChar char="•"/>
            </a:pPr>
            <a:endParaRPr lang="en-US" sz="1100" b="1" spc="-50" dirty="0">
              <a:solidFill>
                <a:schemeClr val="tx1">
                  <a:lumMod val="50000"/>
                </a:schemeClr>
              </a:solidFill>
              <a:cs typeface="Arial"/>
            </a:endParaRPr>
          </a:p>
        </p:txBody>
      </p:sp>
      <p:sp>
        <p:nvSpPr>
          <p:cNvPr id="37" name="TextBox 36">
            <a:extLst>
              <a:ext uri="{FF2B5EF4-FFF2-40B4-BE49-F238E27FC236}">
                <a16:creationId xmlns:a16="http://schemas.microsoft.com/office/drawing/2014/main" id="{260A4F04-19B2-4824-9CD8-5AB6DE2D74C9}"/>
              </a:ext>
            </a:extLst>
          </p:cNvPr>
          <p:cNvSpPr txBox="1"/>
          <p:nvPr/>
        </p:nvSpPr>
        <p:spPr>
          <a:xfrm>
            <a:off x="6587925" y="550273"/>
            <a:ext cx="5511028" cy="1015663"/>
          </a:xfrm>
          <a:prstGeom prst="rect">
            <a:avLst/>
          </a:prstGeom>
          <a:solidFill>
            <a:srgbClr val="FFFF00"/>
          </a:solidFill>
          <a:ln>
            <a:solidFill>
              <a:schemeClr val="tx2"/>
            </a:solidFill>
          </a:ln>
        </p:spPr>
        <p:txBody>
          <a:bodyPr wrap="square" rtlCol="0">
            <a:spAutoFit/>
          </a:bodyPr>
          <a:lstStyle/>
          <a:p>
            <a:pPr marL="171450" indent="-171450">
              <a:buFont typeface="Arial" panose="020B0604020202020204" pitchFamily="34" charset="0"/>
              <a:buChar char="•"/>
            </a:pPr>
            <a:r>
              <a:rPr lang="en-US" sz="1000" dirty="0">
                <a:solidFill>
                  <a:schemeClr val="tx1">
                    <a:lumMod val="50000"/>
                  </a:schemeClr>
                </a:solidFill>
              </a:rPr>
              <a:t> PGB can decide to advance PS to OASIS for consideration as an OASIS Standard</a:t>
            </a:r>
          </a:p>
          <a:p>
            <a:pPr marL="628650" lvl="1" indent="-171450">
              <a:buFont typeface="Arial" panose="020B0604020202020204" pitchFamily="34" charset="0"/>
              <a:buChar char="•"/>
            </a:pPr>
            <a:r>
              <a:rPr lang="en-US" sz="1000" dirty="0">
                <a:solidFill>
                  <a:schemeClr val="tx1">
                    <a:lumMod val="50000"/>
                  </a:schemeClr>
                </a:solidFill>
              </a:rPr>
              <a:t>Requires 3 Statements of Use and a Special Majority Vote run by OP Admin </a:t>
            </a:r>
          </a:p>
          <a:p>
            <a:pPr marL="628650" lvl="1" indent="-171450">
              <a:buFont typeface="Arial" panose="020B0604020202020204" pitchFamily="34" charset="0"/>
              <a:buChar char="•"/>
            </a:pPr>
            <a:r>
              <a:rPr lang="en-US" sz="1000" dirty="0">
                <a:solidFill>
                  <a:schemeClr val="tx1">
                    <a:lumMod val="50000"/>
                  </a:schemeClr>
                </a:solidFill>
              </a:rPr>
              <a:t>60-day public comment period </a:t>
            </a:r>
          </a:p>
          <a:p>
            <a:pPr marL="628650" lvl="1" indent="-171450">
              <a:buFont typeface="Arial" panose="020B0604020202020204" pitchFamily="34" charset="0"/>
              <a:buChar char="•"/>
            </a:pPr>
            <a:r>
              <a:rPr lang="en-US" sz="1000" dirty="0">
                <a:solidFill>
                  <a:schemeClr val="tx1">
                    <a:lumMod val="50000"/>
                  </a:schemeClr>
                </a:solidFill>
              </a:rPr>
              <a:t>The Project Specification (PS) is put to OASIS Members in a 14-day Call for Consent. If no objections, work becomes an OASIS Standard, eligible for submission to other SDOs</a:t>
            </a:r>
          </a:p>
        </p:txBody>
      </p:sp>
      <p:cxnSp>
        <p:nvCxnSpPr>
          <p:cNvPr id="7" name="Straight Arrow Connector 6">
            <a:extLst>
              <a:ext uri="{FF2B5EF4-FFF2-40B4-BE49-F238E27FC236}">
                <a16:creationId xmlns:a16="http://schemas.microsoft.com/office/drawing/2014/main" id="{1FC38847-3AE4-4BD9-9900-367BCA093910}"/>
              </a:ext>
            </a:extLst>
          </p:cNvPr>
          <p:cNvCxnSpPr>
            <a:cxnSpLocks/>
            <a:stCxn id="10" idx="3"/>
          </p:cNvCxnSpPr>
          <p:nvPr/>
        </p:nvCxnSpPr>
        <p:spPr>
          <a:xfrm>
            <a:off x="3772007" y="3650715"/>
            <a:ext cx="330082" cy="20408"/>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E7E9CC2-F329-43B2-879C-D94F8379BC67}"/>
              </a:ext>
            </a:extLst>
          </p:cNvPr>
          <p:cNvCxnSpPr>
            <a:cxnSpLocks/>
            <a:stCxn id="3" idx="3"/>
            <a:endCxn id="12" idx="1"/>
          </p:cNvCxnSpPr>
          <p:nvPr/>
        </p:nvCxnSpPr>
        <p:spPr>
          <a:xfrm>
            <a:off x="5527799" y="3705999"/>
            <a:ext cx="193838" cy="20115"/>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C1F01D4-D52D-4F3E-A29D-2A3111D98425}"/>
              </a:ext>
            </a:extLst>
          </p:cNvPr>
          <p:cNvCxnSpPr>
            <a:cxnSpLocks/>
            <a:stCxn id="12" idx="3"/>
            <a:endCxn id="15" idx="1"/>
          </p:cNvCxnSpPr>
          <p:nvPr/>
        </p:nvCxnSpPr>
        <p:spPr>
          <a:xfrm>
            <a:off x="7297865" y="3726114"/>
            <a:ext cx="330082" cy="11894"/>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B4915E4-FD28-41AE-930F-9DFE5B546663}"/>
              </a:ext>
            </a:extLst>
          </p:cNvPr>
          <p:cNvCxnSpPr>
            <a:cxnSpLocks/>
            <a:stCxn id="15" idx="3"/>
            <a:endCxn id="16" idx="1"/>
          </p:cNvCxnSpPr>
          <p:nvPr/>
        </p:nvCxnSpPr>
        <p:spPr>
          <a:xfrm flipV="1">
            <a:off x="8651678" y="3718785"/>
            <a:ext cx="164341" cy="19223"/>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BF3A310-534A-46BA-B0EA-752BB04F9089}"/>
              </a:ext>
            </a:extLst>
          </p:cNvPr>
          <p:cNvCxnSpPr>
            <a:cxnSpLocks/>
            <a:stCxn id="16" idx="3"/>
            <a:endCxn id="18" idx="1"/>
          </p:cNvCxnSpPr>
          <p:nvPr/>
        </p:nvCxnSpPr>
        <p:spPr>
          <a:xfrm>
            <a:off x="10392247" y="3718785"/>
            <a:ext cx="220316" cy="4561"/>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5EFF2B4-91A0-45F4-9E1D-76BC11E4FEA6}"/>
              </a:ext>
            </a:extLst>
          </p:cNvPr>
          <p:cNvSpPr txBox="1"/>
          <p:nvPr/>
        </p:nvSpPr>
        <p:spPr>
          <a:xfrm flipH="1">
            <a:off x="553715" y="5452163"/>
            <a:ext cx="1274646" cy="400110"/>
          </a:xfrm>
          <a:prstGeom prst="rect">
            <a:avLst/>
          </a:prstGeom>
          <a:noFill/>
        </p:spPr>
        <p:txBody>
          <a:bodyPr wrap="square" rtlCol="0">
            <a:spAutoFit/>
          </a:bodyPr>
          <a:lstStyle/>
          <a:p>
            <a:pPr marL="171450" indent="-171450" algn="ctr">
              <a:buFont typeface="Arial" panose="020B0604020202020204" pitchFamily="34" charset="0"/>
              <a:buChar char="•"/>
            </a:pPr>
            <a:r>
              <a:rPr lang="en-US" sz="1000" b="1" dirty="0">
                <a:solidFill>
                  <a:schemeClr val="bg2">
                    <a:lumMod val="10000"/>
                  </a:schemeClr>
                </a:solidFill>
              </a:rPr>
              <a:t>Working Draft</a:t>
            </a:r>
          </a:p>
          <a:p>
            <a:pPr algn="ctr"/>
            <a:r>
              <a:rPr lang="en-US" sz="1000" b="1" dirty="0">
                <a:solidFill>
                  <a:schemeClr val="bg2">
                    <a:lumMod val="10000"/>
                  </a:schemeClr>
                </a:solidFill>
              </a:rPr>
              <a:t>3-12 Months</a:t>
            </a:r>
          </a:p>
        </p:txBody>
      </p:sp>
      <p:sp>
        <p:nvSpPr>
          <p:cNvPr id="38" name="TextBox 37">
            <a:extLst>
              <a:ext uri="{FF2B5EF4-FFF2-40B4-BE49-F238E27FC236}">
                <a16:creationId xmlns:a16="http://schemas.microsoft.com/office/drawing/2014/main" id="{983E4E78-F613-41C4-BB2E-A20FCBA362A3}"/>
              </a:ext>
            </a:extLst>
          </p:cNvPr>
          <p:cNvSpPr txBox="1"/>
          <p:nvPr/>
        </p:nvSpPr>
        <p:spPr>
          <a:xfrm flipH="1">
            <a:off x="3621489" y="5070720"/>
            <a:ext cx="2439082" cy="246221"/>
          </a:xfrm>
          <a:prstGeom prst="rect">
            <a:avLst/>
          </a:prstGeom>
          <a:noFill/>
        </p:spPr>
        <p:txBody>
          <a:bodyPr wrap="square" rtlCol="0">
            <a:spAutoFit/>
          </a:bodyPr>
          <a:lstStyle/>
          <a:p>
            <a:pPr marL="171450" indent="-171450">
              <a:buFont typeface="Arial" panose="020B0604020202020204" pitchFamily="34" charset="0"/>
              <a:buChar char="•"/>
            </a:pPr>
            <a:r>
              <a:rPr lang="en-US" sz="1000" b="1" dirty="0">
                <a:solidFill>
                  <a:schemeClr val="bg2">
                    <a:lumMod val="10000"/>
                  </a:schemeClr>
                </a:solidFill>
              </a:rPr>
              <a:t>Special Majority Vote  7 Days</a:t>
            </a:r>
          </a:p>
        </p:txBody>
      </p:sp>
      <p:sp>
        <p:nvSpPr>
          <p:cNvPr id="43" name="TextBox 42">
            <a:extLst>
              <a:ext uri="{FF2B5EF4-FFF2-40B4-BE49-F238E27FC236}">
                <a16:creationId xmlns:a16="http://schemas.microsoft.com/office/drawing/2014/main" id="{C398575C-137D-4342-9FBA-F2DFD0767FED}"/>
              </a:ext>
            </a:extLst>
          </p:cNvPr>
          <p:cNvSpPr txBox="1"/>
          <p:nvPr/>
        </p:nvSpPr>
        <p:spPr>
          <a:xfrm flipH="1">
            <a:off x="7213803" y="5385730"/>
            <a:ext cx="1852020" cy="246221"/>
          </a:xfrm>
          <a:prstGeom prst="rect">
            <a:avLst/>
          </a:prstGeom>
          <a:noFill/>
        </p:spPr>
        <p:txBody>
          <a:bodyPr wrap="square" rtlCol="0">
            <a:spAutoFit/>
          </a:bodyPr>
          <a:lstStyle/>
          <a:p>
            <a:pPr algn="ctr"/>
            <a:r>
              <a:rPr lang="en-US" sz="1000" b="1" dirty="0">
                <a:solidFill>
                  <a:schemeClr val="bg2">
                    <a:lumMod val="10000"/>
                  </a:schemeClr>
                </a:solidFill>
              </a:rPr>
              <a:t>60 Days</a:t>
            </a:r>
          </a:p>
        </p:txBody>
      </p:sp>
      <p:sp>
        <p:nvSpPr>
          <p:cNvPr id="45" name="TextBox 44">
            <a:extLst>
              <a:ext uri="{FF2B5EF4-FFF2-40B4-BE49-F238E27FC236}">
                <a16:creationId xmlns:a16="http://schemas.microsoft.com/office/drawing/2014/main" id="{EDA4A9A2-0879-4942-B34D-8E350B946E89}"/>
              </a:ext>
            </a:extLst>
          </p:cNvPr>
          <p:cNvSpPr txBox="1"/>
          <p:nvPr/>
        </p:nvSpPr>
        <p:spPr>
          <a:xfrm flipH="1">
            <a:off x="1296143" y="4006036"/>
            <a:ext cx="1852020" cy="400110"/>
          </a:xfrm>
          <a:prstGeom prst="rect">
            <a:avLst/>
          </a:prstGeom>
          <a:noFill/>
        </p:spPr>
        <p:txBody>
          <a:bodyPr wrap="square" rtlCol="0">
            <a:spAutoFit/>
          </a:bodyPr>
          <a:lstStyle/>
          <a:p>
            <a:pPr algn="ctr"/>
            <a:r>
              <a:rPr lang="en-US" sz="1000" b="1" dirty="0">
                <a:solidFill>
                  <a:schemeClr val="bg2">
                    <a:lumMod val="10000"/>
                  </a:schemeClr>
                </a:solidFill>
              </a:rPr>
              <a:t>14 Days</a:t>
            </a:r>
          </a:p>
          <a:p>
            <a:pPr algn="ctr"/>
            <a:r>
              <a:rPr lang="en-US" sz="1000" b="1" dirty="0">
                <a:solidFill>
                  <a:schemeClr val="bg2">
                    <a:lumMod val="10000"/>
                  </a:schemeClr>
                </a:solidFill>
              </a:rPr>
              <a:t>Notice of Vote</a:t>
            </a:r>
          </a:p>
        </p:txBody>
      </p:sp>
      <p:sp>
        <p:nvSpPr>
          <p:cNvPr id="46" name="TextBox 45">
            <a:extLst>
              <a:ext uri="{FF2B5EF4-FFF2-40B4-BE49-F238E27FC236}">
                <a16:creationId xmlns:a16="http://schemas.microsoft.com/office/drawing/2014/main" id="{5894A50E-5D16-41CE-A7D4-A410E7DFBC06}"/>
              </a:ext>
            </a:extLst>
          </p:cNvPr>
          <p:cNvSpPr txBox="1"/>
          <p:nvPr/>
        </p:nvSpPr>
        <p:spPr>
          <a:xfrm flipH="1">
            <a:off x="10339980" y="5429782"/>
            <a:ext cx="1852020" cy="553998"/>
          </a:xfrm>
          <a:prstGeom prst="rect">
            <a:avLst/>
          </a:prstGeom>
          <a:noFill/>
        </p:spPr>
        <p:txBody>
          <a:bodyPr wrap="square" rtlCol="0">
            <a:spAutoFit/>
          </a:bodyPr>
          <a:lstStyle/>
          <a:p>
            <a:pPr algn="ctr"/>
            <a:r>
              <a:rPr lang="en-US" sz="1000" b="1" dirty="0">
                <a:solidFill>
                  <a:schemeClr val="bg2">
                    <a:lumMod val="10000"/>
                  </a:schemeClr>
                </a:solidFill>
              </a:rPr>
              <a:t>Publication &amp;</a:t>
            </a:r>
          </a:p>
          <a:p>
            <a:pPr algn="ctr"/>
            <a:r>
              <a:rPr lang="en-US" sz="1000" b="1" dirty="0">
                <a:solidFill>
                  <a:schemeClr val="bg2">
                    <a:lumMod val="10000"/>
                  </a:schemeClr>
                </a:solidFill>
              </a:rPr>
              <a:t>Announcement</a:t>
            </a:r>
          </a:p>
          <a:p>
            <a:pPr algn="ctr"/>
            <a:r>
              <a:rPr lang="en-US" sz="1000" b="1" dirty="0">
                <a:solidFill>
                  <a:schemeClr val="bg2">
                    <a:lumMod val="10000"/>
                  </a:schemeClr>
                </a:solidFill>
              </a:rPr>
              <a:t>1-2 Weeks</a:t>
            </a:r>
          </a:p>
        </p:txBody>
      </p:sp>
      <p:sp>
        <p:nvSpPr>
          <p:cNvPr id="41" name="TextBox 40">
            <a:extLst>
              <a:ext uri="{FF2B5EF4-FFF2-40B4-BE49-F238E27FC236}">
                <a16:creationId xmlns:a16="http://schemas.microsoft.com/office/drawing/2014/main" id="{D3177708-6C47-4A32-BDB9-50C2EE5F3940}"/>
              </a:ext>
            </a:extLst>
          </p:cNvPr>
          <p:cNvSpPr txBox="1"/>
          <p:nvPr/>
        </p:nvSpPr>
        <p:spPr>
          <a:xfrm flipH="1">
            <a:off x="4052188" y="5486181"/>
            <a:ext cx="1852020" cy="400110"/>
          </a:xfrm>
          <a:prstGeom prst="rect">
            <a:avLst/>
          </a:prstGeom>
          <a:solidFill>
            <a:schemeClr val="bg1"/>
          </a:solidFill>
        </p:spPr>
        <p:txBody>
          <a:bodyPr wrap="square" rtlCol="0">
            <a:spAutoFit/>
          </a:bodyPr>
          <a:lstStyle/>
          <a:p>
            <a:pPr marL="171450" indent="-171450" algn="ctr">
              <a:buFont typeface="Arial" panose="020B0604020202020204" pitchFamily="34" charset="0"/>
              <a:buChar char="•"/>
            </a:pPr>
            <a:r>
              <a:rPr lang="en-US" sz="1000" b="1" dirty="0">
                <a:solidFill>
                  <a:schemeClr val="bg2">
                    <a:lumMod val="10000"/>
                  </a:schemeClr>
                </a:solidFill>
              </a:rPr>
              <a:t>Statements of Use</a:t>
            </a:r>
          </a:p>
          <a:p>
            <a:pPr algn="ctr"/>
            <a:r>
              <a:rPr lang="en-US" sz="1000" b="1" dirty="0">
                <a:solidFill>
                  <a:schemeClr val="bg2">
                    <a:lumMod val="10000"/>
                  </a:schemeClr>
                </a:solidFill>
              </a:rPr>
              <a:t>1-6 Months</a:t>
            </a:r>
          </a:p>
        </p:txBody>
      </p:sp>
      <p:sp>
        <p:nvSpPr>
          <p:cNvPr id="49" name="TextBox 48">
            <a:extLst>
              <a:ext uri="{FF2B5EF4-FFF2-40B4-BE49-F238E27FC236}">
                <a16:creationId xmlns:a16="http://schemas.microsoft.com/office/drawing/2014/main" id="{B1BC9A6A-11B1-497D-8BC9-3D7B1C2619BA}"/>
              </a:ext>
            </a:extLst>
          </p:cNvPr>
          <p:cNvSpPr txBox="1"/>
          <p:nvPr/>
        </p:nvSpPr>
        <p:spPr>
          <a:xfrm flipH="1">
            <a:off x="6331207" y="4193989"/>
            <a:ext cx="1852020" cy="246221"/>
          </a:xfrm>
          <a:prstGeom prst="rect">
            <a:avLst/>
          </a:prstGeom>
          <a:solidFill>
            <a:schemeClr val="bg1"/>
          </a:solidFill>
        </p:spPr>
        <p:txBody>
          <a:bodyPr wrap="square" rtlCol="0">
            <a:spAutoFit/>
          </a:bodyPr>
          <a:lstStyle/>
          <a:p>
            <a:pPr algn="ctr"/>
            <a:r>
              <a:rPr lang="en-US" sz="1000" b="1" dirty="0">
                <a:solidFill>
                  <a:schemeClr val="bg2">
                    <a:lumMod val="10000"/>
                  </a:schemeClr>
                </a:solidFill>
              </a:rPr>
              <a:t>3 Statements of Use</a:t>
            </a:r>
          </a:p>
        </p:txBody>
      </p:sp>
      <p:sp>
        <p:nvSpPr>
          <p:cNvPr id="42" name="TextBox 41">
            <a:extLst>
              <a:ext uri="{FF2B5EF4-FFF2-40B4-BE49-F238E27FC236}">
                <a16:creationId xmlns:a16="http://schemas.microsoft.com/office/drawing/2014/main" id="{9EE268BF-C75C-4DDC-AF0B-C6D42FE592FF}"/>
              </a:ext>
            </a:extLst>
          </p:cNvPr>
          <p:cNvSpPr txBox="1"/>
          <p:nvPr/>
        </p:nvSpPr>
        <p:spPr>
          <a:xfrm flipH="1">
            <a:off x="5675353" y="5476513"/>
            <a:ext cx="1707934" cy="400110"/>
          </a:xfrm>
          <a:prstGeom prst="rect">
            <a:avLst/>
          </a:prstGeom>
          <a:noFill/>
        </p:spPr>
        <p:txBody>
          <a:bodyPr wrap="square" rtlCol="0">
            <a:spAutoFit/>
          </a:bodyPr>
          <a:lstStyle/>
          <a:p>
            <a:pPr marL="171450" indent="-171450">
              <a:buFont typeface="Arial" panose="020B0604020202020204" pitchFamily="34" charset="0"/>
              <a:buChar char="•"/>
            </a:pPr>
            <a:r>
              <a:rPr lang="en-US" sz="1000" b="1" dirty="0">
                <a:solidFill>
                  <a:schemeClr val="bg2">
                    <a:lumMod val="10000"/>
                  </a:schemeClr>
                </a:solidFill>
              </a:rPr>
              <a:t>2-3 Weeks Publish</a:t>
            </a:r>
          </a:p>
          <a:p>
            <a:r>
              <a:rPr lang="en-US" sz="1000" b="1" dirty="0">
                <a:solidFill>
                  <a:schemeClr val="bg2">
                    <a:lumMod val="10000"/>
                  </a:schemeClr>
                </a:solidFill>
              </a:rPr>
              <a:t> Candidate Standard</a:t>
            </a:r>
          </a:p>
        </p:txBody>
      </p:sp>
      <p:sp>
        <p:nvSpPr>
          <p:cNvPr id="3" name="Flowchart: Decision 2">
            <a:extLst>
              <a:ext uri="{FF2B5EF4-FFF2-40B4-BE49-F238E27FC236}">
                <a16:creationId xmlns:a16="http://schemas.microsoft.com/office/drawing/2014/main" id="{68A913F2-A27F-9A4B-93CF-DCBCCA61D277}"/>
              </a:ext>
            </a:extLst>
          </p:cNvPr>
          <p:cNvSpPr/>
          <p:nvPr/>
        </p:nvSpPr>
        <p:spPr bwMode="auto">
          <a:xfrm>
            <a:off x="3951571" y="3199342"/>
            <a:ext cx="1576228" cy="1013314"/>
          </a:xfrm>
          <a:prstGeom prst="flowChartDecision">
            <a:avLst/>
          </a:prstGeom>
          <a:solidFill>
            <a:schemeClr val="accent1">
              <a:lumMod val="20000"/>
              <a:lumOff val="80000"/>
            </a:schemeClr>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1000" b="1" spc="-50" dirty="0">
                <a:solidFill>
                  <a:srgbClr val="1F497D"/>
                </a:solidFill>
                <a:cs typeface="Arial"/>
              </a:rPr>
              <a:t>PS</a:t>
            </a:r>
          </a:p>
          <a:p>
            <a:pPr algn="ctr">
              <a:lnSpc>
                <a:spcPct val="120000"/>
              </a:lnSpc>
            </a:pPr>
            <a:r>
              <a:rPr lang="en-US" sz="1000" b="1" spc="-50" dirty="0">
                <a:solidFill>
                  <a:srgbClr val="1F497D"/>
                </a:solidFill>
                <a:cs typeface="Arial"/>
              </a:rPr>
              <a:t>PGB</a:t>
            </a:r>
          </a:p>
          <a:p>
            <a:pPr algn="ctr">
              <a:lnSpc>
                <a:spcPct val="120000"/>
              </a:lnSpc>
            </a:pPr>
            <a:r>
              <a:rPr lang="en-US" sz="1000" b="1" spc="-50" dirty="0">
                <a:solidFill>
                  <a:srgbClr val="1F497D"/>
                </a:solidFill>
                <a:cs typeface="Arial"/>
              </a:rPr>
              <a:t>Approval</a:t>
            </a:r>
            <a:r>
              <a:rPr lang="en-US" sz="1000" b="1" spc="-50" baseline="30000" dirty="0">
                <a:solidFill>
                  <a:srgbClr val="FF0000"/>
                </a:solidFill>
                <a:cs typeface="Arial"/>
              </a:rPr>
              <a:t>2</a:t>
            </a:r>
          </a:p>
        </p:txBody>
      </p:sp>
      <p:cxnSp>
        <p:nvCxnSpPr>
          <p:cNvPr id="65" name="Straight Arrow Connector 64">
            <a:extLst>
              <a:ext uri="{FF2B5EF4-FFF2-40B4-BE49-F238E27FC236}">
                <a16:creationId xmlns:a16="http://schemas.microsoft.com/office/drawing/2014/main" id="{3A2EEE95-085D-40AB-8368-7C9DE9DC15B8}"/>
              </a:ext>
            </a:extLst>
          </p:cNvPr>
          <p:cNvCxnSpPr>
            <a:cxnSpLocks/>
            <a:stCxn id="3" idx="2"/>
          </p:cNvCxnSpPr>
          <p:nvPr/>
        </p:nvCxnSpPr>
        <p:spPr>
          <a:xfrm flipH="1">
            <a:off x="3621489" y="4212656"/>
            <a:ext cx="1118196" cy="619998"/>
          </a:xfrm>
          <a:prstGeom prst="straightConnector1">
            <a:avLst/>
          </a:prstGeom>
          <a:ln>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1370BE47-052D-B35A-32A4-08DD966EA207}"/>
              </a:ext>
            </a:extLst>
          </p:cNvPr>
          <p:cNvSpPr txBox="1"/>
          <p:nvPr/>
        </p:nvSpPr>
        <p:spPr>
          <a:xfrm flipH="1">
            <a:off x="2832574" y="4000878"/>
            <a:ext cx="1852020" cy="400110"/>
          </a:xfrm>
          <a:prstGeom prst="rect">
            <a:avLst/>
          </a:prstGeom>
          <a:noFill/>
        </p:spPr>
        <p:txBody>
          <a:bodyPr wrap="square" rtlCol="0">
            <a:spAutoFit/>
          </a:bodyPr>
          <a:lstStyle/>
          <a:p>
            <a:pPr algn="ctr"/>
            <a:r>
              <a:rPr lang="en-US" sz="1000" b="1" dirty="0">
                <a:solidFill>
                  <a:schemeClr val="bg2">
                    <a:lumMod val="10000"/>
                  </a:schemeClr>
                </a:solidFill>
              </a:rPr>
              <a:t>14 Days</a:t>
            </a:r>
          </a:p>
          <a:p>
            <a:pPr algn="ctr"/>
            <a:r>
              <a:rPr lang="en-US" sz="1000" b="1" dirty="0">
                <a:solidFill>
                  <a:schemeClr val="bg2">
                    <a:lumMod val="10000"/>
                  </a:schemeClr>
                </a:solidFill>
              </a:rPr>
              <a:t>Notice of Vote</a:t>
            </a:r>
          </a:p>
        </p:txBody>
      </p:sp>
      <p:sp>
        <p:nvSpPr>
          <p:cNvPr id="69" name="TextBox 68">
            <a:extLst>
              <a:ext uri="{FF2B5EF4-FFF2-40B4-BE49-F238E27FC236}">
                <a16:creationId xmlns:a16="http://schemas.microsoft.com/office/drawing/2014/main" id="{F0B1EA5A-A501-714D-4117-3EBC1E013F1E}"/>
              </a:ext>
            </a:extLst>
          </p:cNvPr>
          <p:cNvSpPr txBox="1"/>
          <p:nvPr/>
        </p:nvSpPr>
        <p:spPr>
          <a:xfrm flipH="1">
            <a:off x="8540227" y="5397531"/>
            <a:ext cx="1852020" cy="246221"/>
          </a:xfrm>
          <a:prstGeom prst="rect">
            <a:avLst/>
          </a:prstGeom>
          <a:noFill/>
        </p:spPr>
        <p:txBody>
          <a:bodyPr wrap="square" rtlCol="0">
            <a:spAutoFit/>
          </a:bodyPr>
          <a:lstStyle/>
          <a:p>
            <a:pPr algn="ctr"/>
            <a:r>
              <a:rPr lang="en-US" sz="1000" b="1" dirty="0">
                <a:solidFill>
                  <a:schemeClr val="bg2">
                    <a:lumMod val="10000"/>
                  </a:schemeClr>
                </a:solidFill>
              </a:rPr>
              <a:t>14 Days</a:t>
            </a:r>
          </a:p>
        </p:txBody>
      </p:sp>
    </p:spTree>
    <p:extLst>
      <p:ext uri="{BB962C8B-B14F-4D97-AF65-F5344CB8AC3E}">
        <p14:creationId xmlns:p14="http://schemas.microsoft.com/office/powerpoint/2010/main" val="3460934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90C35-5E86-97A2-BBB8-7E815A54F9B6}"/>
              </a:ext>
            </a:extLst>
          </p:cNvPr>
          <p:cNvSpPr>
            <a:spLocks noGrp="1"/>
          </p:cNvSpPr>
          <p:nvPr>
            <p:ph type="title"/>
          </p:nvPr>
        </p:nvSpPr>
        <p:spPr/>
        <p:txBody>
          <a:bodyPr/>
          <a:lstStyle/>
          <a:p>
            <a:r>
              <a:rPr lang="en-US" dirty="0"/>
              <a:t>NTAC Update</a:t>
            </a:r>
          </a:p>
        </p:txBody>
      </p:sp>
      <p:sp>
        <p:nvSpPr>
          <p:cNvPr id="3" name="Text Placeholder 2">
            <a:extLst>
              <a:ext uri="{FF2B5EF4-FFF2-40B4-BE49-F238E27FC236}">
                <a16:creationId xmlns:a16="http://schemas.microsoft.com/office/drawing/2014/main" id="{169B9395-07C4-2938-9C98-21A4E8016603}"/>
              </a:ext>
            </a:extLst>
          </p:cNvPr>
          <p:cNvSpPr>
            <a:spLocks noGrp="1"/>
          </p:cNvSpPr>
          <p:nvPr>
            <p:ph type="body" sz="quarter" idx="13"/>
          </p:nvPr>
        </p:nvSpPr>
        <p:spPr/>
        <p:txBody>
          <a:bodyPr/>
          <a:lstStyle/>
          <a:p>
            <a:r>
              <a:rPr lang="en-US" dirty="0"/>
              <a:t>API 2.0</a:t>
            </a:r>
          </a:p>
        </p:txBody>
      </p:sp>
      <p:sp>
        <p:nvSpPr>
          <p:cNvPr id="4" name="Slide Number Placeholder 3">
            <a:extLst>
              <a:ext uri="{FF2B5EF4-FFF2-40B4-BE49-F238E27FC236}">
                <a16:creationId xmlns:a16="http://schemas.microsoft.com/office/drawing/2014/main" id="{952AE578-46FD-BB8A-01E4-826CF9585312}"/>
              </a:ext>
            </a:extLst>
          </p:cNvPr>
          <p:cNvSpPr>
            <a:spLocks noGrp="1"/>
          </p:cNvSpPr>
          <p:nvPr>
            <p:ph type="sldNum" sz="quarter" idx="4"/>
          </p:nvPr>
        </p:nvSpPr>
        <p:spPr/>
        <p:txBody>
          <a:bodyPr/>
          <a:lstStyle/>
          <a:p>
            <a:fld id="{6E6030FC-FB78-5E4D-92EA-5D9433591EA9}" type="slidenum">
              <a:rPr lang="en-US" smtClean="0"/>
              <a:pPr/>
              <a:t>15</a:t>
            </a:fld>
            <a:endParaRPr lang="en-US" dirty="0"/>
          </a:p>
        </p:txBody>
      </p:sp>
    </p:spTree>
    <p:extLst>
      <p:ext uri="{BB962C8B-B14F-4D97-AF65-F5344CB8AC3E}">
        <p14:creationId xmlns:p14="http://schemas.microsoft.com/office/powerpoint/2010/main" val="4270289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4276-8CEF-40BF-960F-9FF981756D82}"/>
              </a:ext>
            </a:extLst>
          </p:cNvPr>
          <p:cNvSpPr>
            <a:spLocks noGrp="1"/>
          </p:cNvSpPr>
          <p:nvPr>
            <p:ph type="title"/>
          </p:nvPr>
        </p:nvSpPr>
        <p:spPr/>
        <p:txBody>
          <a:bodyPr/>
          <a:lstStyle/>
          <a:p>
            <a:r>
              <a:rPr lang="en-US" dirty="0"/>
              <a:t>Niem API 2.0 and NIEM Toolbox – 1 </a:t>
            </a:r>
          </a:p>
        </p:txBody>
      </p:sp>
      <p:sp>
        <p:nvSpPr>
          <p:cNvPr id="11" name="Text Placeholder 10">
            <a:extLst>
              <a:ext uri="{FF2B5EF4-FFF2-40B4-BE49-F238E27FC236}">
                <a16:creationId xmlns:a16="http://schemas.microsoft.com/office/drawing/2014/main" id="{B97B476B-9CC6-4596-9D38-4128C63E7BCA}"/>
              </a:ext>
            </a:extLst>
          </p:cNvPr>
          <p:cNvSpPr>
            <a:spLocks noGrp="1"/>
          </p:cNvSpPr>
          <p:nvPr>
            <p:ph type="body" sz="quarter" idx="13"/>
          </p:nvPr>
        </p:nvSpPr>
        <p:spPr>
          <a:xfrm>
            <a:off x="609601" y="928036"/>
            <a:ext cx="10386644" cy="447120"/>
          </a:xfrm>
        </p:spPr>
        <p:txBody>
          <a:bodyPr>
            <a:normAutofit/>
          </a:bodyPr>
          <a:lstStyle/>
          <a:p>
            <a:pPr marL="0" indent="0">
              <a:buNone/>
            </a:pPr>
            <a:r>
              <a:rPr lang="en-US" sz="1400" dirty="0">
                <a:solidFill>
                  <a:schemeClr val="bg1">
                    <a:lumMod val="50000"/>
                  </a:schemeClr>
                </a:solidFill>
              </a:rPr>
              <a:t>Transition legacy NIEM tools into updated open source products.  Move key functionality out of tools into the API for reusability.</a:t>
            </a:r>
          </a:p>
          <a:p>
            <a:endParaRPr lang="en-US" sz="1400" dirty="0"/>
          </a:p>
        </p:txBody>
      </p:sp>
      <p:sp>
        <p:nvSpPr>
          <p:cNvPr id="4" name="Slide Number Placeholder 3">
            <a:extLst>
              <a:ext uri="{FF2B5EF4-FFF2-40B4-BE49-F238E27FC236}">
                <a16:creationId xmlns:a16="http://schemas.microsoft.com/office/drawing/2014/main" id="{257E0E07-8AEF-4B3B-A240-4A6910A7E21D}"/>
              </a:ext>
            </a:extLst>
          </p:cNvPr>
          <p:cNvSpPr>
            <a:spLocks noGrp="1"/>
          </p:cNvSpPr>
          <p:nvPr>
            <p:ph type="sldNum" sz="quarter" idx="4"/>
          </p:nvPr>
        </p:nvSpPr>
        <p:spPr/>
        <p:txBody>
          <a:bodyPr/>
          <a:lstStyle/>
          <a:p>
            <a:fld id="{6E6030FC-FB78-5E4D-92EA-5D9433591EA9}" type="slidenum">
              <a:rPr lang="en-US" smtClean="0"/>
              <a:pPr/>
              <a:t>16</a:t>
            </a:fld>
            <a:endParaRPr lang="en-US" dirty="0"/>
          </a:p>
        </p:txBody>
      </p:sp>
      <p:graphicFrame>
        <p:nvGraphicFramePr>
          <p:cNvPr id="7" name="Table 7">
            <a:extLst>
              <a:ext uri="{FF2B5EF4-FFF2-40B4-BE49-F238E27FC236}">
                <a16:creationId xmlns:a16="http://schemas.microsoft.com/office/drawing/2014/main" id="{3610F0E8-4405-4F8F-8BF3-7627C07B1F10}"/>
              </a:ext>
            </a:extLst>
          </p:cNvPr>
          <p:cNvGraphicFramePr>
            <a:graphicFrameLocks noGrp="1"/>
          </p:cNvGraphicFramePr>
          <p:nvPr/>
        </p:nvGraphicFramePr>
        <p:xfrm>
          <a:off x="703384" y="1375157"/>
          <a:ext cx="10292860" cy="4634873"/>
        </p:xfrm>
        <a:graphic>
          <a:graphicData uri="http://schemas.openxmlformats.org/drawingml/2006/table">
            <a:tbl>
              <a:tblPr firstRow="1" bandRow="1">
                <a:tableStyleId>{7DF18680-E054-41AD-8BC1-D1AEF772440D}</a:tableStyleId>
              </a:tblPr>
              <a:tblGrid>
                <a:gridCol w="1639620">
                  <a:extLst>
                    <a:ext uri="{9D8B030D-6E8A-4147-A177-3AD203B41FA5}">
                      <a16:colId xmlns:a16="http://schemas.microsoft.com/office/drawing/2014/main" val="2335614564"/>
                    </a:ext>
                  </a:extLst>
                </a:gridCol>
                <a:gridCol w="4326620">
                  <a:extLst>
                    <a:ext uri="{9D8B030D-6E8A-4147-A177-3AD203B41FA5}">
                      <a16:colId xmlns:a16="http://schemas.microsoft.com/office/drawing/2014/main" val="1280172638"/>
                    </a:ext>
                  </a:extLst>
                </a:gridCol>
                <a:gridCol w="4326620">
                  <a:extLst>
                    <a:ext uri="{9D8B030D-6E8A-4147-A177-3AD203B41FA5}">
                      <a16:colId xmlns:a16="http://schemas.microsoft.com/office/drawing/2014/main" val="2820513655"/>
                    </a:ext>
                  </a:extLst>
                </a:gridCol>
              </a:tblGrid>
              <a:tr h="395258">
                <a:tc>
                  <a:txBody>
                    <a:bodyPr/>
                    <a:lstStyle/>
                    <a:p>
                      <a:r>
                        <a:rPr lang="en-US" sz="1400" dirty="0"/>
                        <a:t>Feature</a:t>
                      </a:r>
                    </a:p>
                  </a:txBody>
                  <a:tcPr/>
                </a:tc>
                <a:tc>
                  <a:txBody>
                    <a:bodyPr/>
                    <a:lstStyle/>
                    <a:p>
                      <a:r>
                        <a:rPr lang="en-US" sz="1400" dirty="0"/>
                        <a:t>NIEM API</a:t>
                      </a:r>
                    </a:p>
                  </a:txBody>
                  <a:tcPr/>
                </a:tc>
                <a:tc>
                  <a:txBody>
                    <a:bodyPr/>
                    <a:lstStyle/>
                    <a:p>
                      <a:r>
                        <a:rPr lang="en-US" sz="1400" dirty="0"/>
                        <a:t>NIEM Toolbox</a:t>
                      </a:r>
                    </a:p>
                  </a:txBody>
                  <a:tcPr/>
                </a:tc>
                <a:extLst>
                  <a:ext uri="{0D108BD9-81ED-4DB2-BD59-A6C34878D82A}">
                    <a16:rowId xmlns:a16="http://schemas.microsoft.com/office/drawing/2014/main" val="2839464634"/>
                  </a:ext>
                </a:extLst>
              </a:tr>
              <a:tr h="649081">
                <a:tc>
                  <a:txBody>
                    <a:bodyPr/>
                    <a:lstStyle/>
                    <a:p>
                      <a:r>
                        <a:rPr lang="en-US" sz="1200" dirty="0">
                          <a:solidFill>
                            <a:schemeClr val="bg1">
                              <a:lumMod val="50000"/>
                            </a:schemeClr>
                          </a:solidFill>
                        </a:rPr>
                        <a:t>(</a:t>
                      </a:r>
                      <a:r>
                        <a:rPr lang="en-US" sz="1200" i="1" dirty="0">
                          <a:solidFill>
                            <a:schemeClr val="bg1">
                              <a:lumMod val="50000"/>
                            </a:schemeClr>
                          </a:solidFill>
                        </a:rPr>
                        <a:t>Background</a:t>
                      </a:r>
                      <a:r>
                        <a:rPr lang="en-US" sz="1200" dirty="0">
                          <a:solidFill>
                            <a:schemeClr val="bg1">
                              <a:lumMod val="50000"/>
                            </a:schemeClr>
                          </a:solidFill>
                        </a:rPr>
                        <a:t>)</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Java / Spring Boot and PostgreSQL database</a:t>
                      </a:r>
                    </a:p>
                    <a:p>
                      <a:pPr marL="171450" indent="-171450">
                        <a:buFont typeface="Arial" panose="020B0604020202020204" pitchFamily="34" charset="0"/>
                        <a:buChar char="•"/>
                      </a:pPr>
                      <a:r>
                        <a:rPr lang="en-US" sz="1200" dirty="0">
                          <a:solidFill>
                            <a:schemeClr val="bg1">
                              <a:lumMod val="50000"/>
                            </a:schemeClr>
                          </a:solidFill>
                        </a:rPr>
                        <a:t>Hosted via GTRI</a:t>
                      </a: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Nuxt (JS) SPA</a:t>
                      </a:r>
                    </a:p>
                    <a:p>
                      <a:pPr marL="171450" indent="-171450">
                        <a:buFont typeface="Arial" panose="020B0604020202020204" pitchFamily="34" charset="0"/>
                        <a:buChar char="•"/>
                      </a:pPr>
                      <a:r>
                        <a:rPr lang="en-US" sz="1200" dirty="0">
                          <a:solidFill>
                            <a:schemeClr val="bg1">
                              <a:lumMod val="50000"/>
                            </a:schemeClr>
                          </a:solidFill>
                        </a:rPr>
                        <a:t>Hosted via GitHub Pages </a:t>
                      </a:r>
                      <a:r>
                        <a:rPr lang="en-US" sz="1200" i="1" dirty="0">
                          <a:solidFill>
                            <a:schemeClr val="bg1">
                              <a:lumMod val="50000"/>
                            </a:schemeClr>
                          </a:solidFill>
                        </a:rPr>
                        <a:t>(free)</a:t>
                      </a:r>
                    </a:p>
                  </a:txBody>
                  <a:tcPr>
                    <a:solidFill>
                      <a:srgbClr val="D4E8D4"/>
                    </a:solidFill>
                  </a:tcPr>
                </a:tc>
                <a:extLst>
                  <a:ext uri="{0D108BD9-81ED-4DB2-BD59-A6C34878D82A}">
                    <a16:rowId xmlns:a16="http://schemas.microsoft.com/office/drawing/2014/main" val="460113097"/>
                  </a:ext>
                </a:extLst>
              </a:tr>
              <a:tr h="1181059">
                <a:tc>
                  <a:txBody>
                    <a:bodyPr/>
                    <a:lstStyle/>
                    <a:p>
                      <a:r>
                        <a:rPr lang="en-US" sz="1200" dirty="0">
                          <a:solidFill>
                            <a:schemeClr val="bg1">
                              <a:lumMod val="50000"/>
                            </a:schemeClr>
                          </a:solidFill>
                        </a:rPr>
                        <a:t>Transforms</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Transform models into other formats</a:t>
                      </a:r>
                    </a:p>
                    <a:p>
                      <a:pPr marL="171450" indent="-171450">
                        <a:buFont typeface="Arial" panose="020B0604020202020204" pitchFamily="34" charset="0"/>
                        <a:buChar char="•"/>
                      </a:pPr>
                      <a:r>
                        <a:rPr lang="en-US" sz="1200" dirty="0">
                          <a:solidFill>
                            <a:schemeClr val="bg1">
                              <a:lumMod val="50000"/>
                            </a:schemeClr>
                          </a:solidFill>
                        </a:rPr>
                        <a:t>Inputs – CMF or NIEM XSD</a:t>
                      </a:r>
                    </a:p>
                    <a:p>
                      <a:pPr marL="171450" indent="-171450">
                        <a:buFont typeface="Arial" panose="020B0604020202020204" pitchFamily="34" charset="0"/>
                        <a:buChar char="•"/>
                      </a:pPr>
                      <a:r>
                        <a:rPr lang="en-US" sz="1200" dirty="0">
                          <a:solidFill>
                            <a:schemeClr val="bg1">
                              <a:lumMod val="50000"/>
                            </a:schemeClr>
                          </a:solidFill>
                        </a:rPr>
                        <a:t>Outputs – CMF, XSD, JSON Schema, or OWL</a:t>
                      </a:r>
                    </a:p>
                    <a:p>
                      <a:pPr marL="171450" indent="-171450">
                        <a:buFont typeface="Arial" panose="020B0604020202020204" pitchFamily="34" charset="0"/>
                        <a:buChar char="•"/>
                      </a:pPr>
                      <a:r>
                        <a:rPr lang="en-US" sz="1200" dirty="0">
                          <a:solidFill>
                            <a:schemeClr val="bg1">
                              <a:lumMod val="50000"/>
                            </a:schemeClr>
                          </a:solidFill>
                        </a:rPr>
                        <a:t>Leverages the CMF tool</a:t>
                      </a: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Form to upload file and set options</a:t>
                      </a:r>
                    </a:p>
                    <a:p>
                      <a:pPr marL="171450" indent="-171450">
                        <a:buFont typeface="Arial" panose="020B0604020202020204" pitchFamily="34" charset="0"/>
                        <a:buChar char="•"/>
                      </a:pPr>
                      <a:r>
                        <a:rPr lang="en-US" sz="1200" dirty="0">
                          <a:solidFill>
                            <a:schemeClr val="bg1">
                              <a:lumMod val="50000"/>
                            </a:schemeClr>
                          </a:solidFill>
                        </a:rPr>
                        <a:t>API request</a:t>
                      </a:r>
                    </a:p>
                    <a:p>
                      <a:pPr marL="171450" indent="-171450">
                        <a:buFont typeface="Arial" panose="020B0604020202020204" pitchFamily="34" charset="0"/>
                        <a:buChar char="•"/>
                      </a:pPr>
                      <a:r>
                        <a:rPr lang="en-US" sz="1200" dirty="0">
                          <a:solidFill>
                            <a:schemeClr val="bg1">
                              <a:lumMod val="50000"/>
                            </a:schemeClr>
                          </a:solidFill>
                        </a:rPr>
                        <a:t>Download results</a:t>
                      </a:r>
                    </a:p>
                  </a:txBody>
                  <a:tcPr>
                    <a:solidFill>
                      <a:srgbClr val="D4E8D4"/>
                    </a:solidFill>
                  </a:tcPr>
                </a:tc>
                <a:extLst>
                  <a:ext uri="{0D108BD9-81ED-4DB2-BD59-A6C34878D82A}">
                    <a16:rowId xmlns:a16="http://schemas.microsoft.com/office/drawing/2014/main" val="2867951713"/>
                  </a:ext>
                </a:extLst>
              </a:tr>
              <a:tr h="1372913">
                <a:tc>
                  <a:txBody>
                    <a:bodyPr/>
                    <a:lstStyle/>
                    <a:p>
                      <a:r>
                        <a:rPr lang="en-US" sz="1200" dirty="0">
                          <a:solidFill>
                            <a:schemeClr val="bg1">
                              <a:lumMod val="50000"/>
                            </a:schemeClr>
                          </a:solidFill>
                        </a:rPr>
                        <a:t>Validation</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XSD – Validate and check NDR conformance</a:t>
                      </a:r>
                    </a:p>
                    <a:p>
                      <a:pPr marL="171450" indent="-171450">
                        <a:buFont typeface="Arial" panose="020B0604020202020204" pitchFamily="34" charset="0"/>
                        <a:buChar char="•"/>
                      </a:pPr>
                      <a:r>
                        <a:rPr lang="en-US" sz="1200" dirty="0">
                          <a:solidFill>
                            <a:schemeClr val="bg1">
                              <a:lumMod val="50000"/>
                            </a:schemeClr>
                          </a:solidFill>
                        </a:rPr>
                        <a:t>XML – Validate against provided schema</a:t>
                      </a:r>
                    </a:p>
                    <a:p>
                      <a:pPr marL="171450" indent="-171450">
                        <a:buFont typeface="Arial" panose="020B0604020202020204" pitchFamily="34" charset="0"/>
                        <a:buChar char="•"/>
                      </a:pPr>
                      <a:r>
                        <a:rPr lang="en-US" sz="1200" dirty="0">
                          <a:solidFill>
                            <a:schemeClr val="bg1">
                              <a:lumMod val="50000"/>
                            </a:schemeClr>
                          </a:solidFill>
                        </a:rPr>
                        <a:t>CMF – Validate against schema (NTAC)</a:t>
                      </a:r>
                    </a:p>
                    <a:p>
                      <a:pPr marL="171450" indent="-171450">
                        <a:buFont typeface="Arial" panose="020B0604020202020204" pitchFamily="34" charset="0"/>
                        <a:buChar char="•"/>
                      </a:pPr>
                      <a:r>
                        <a:rPr lang="en-US" sz="1200" dirty="0">
                          <a:solidFill>
                            <a:schemeClr val="bg1">
                              <a:lumMod val="50000"/>
                            </a:schemeClr>
                          </a:solidFill>
                        </a:rPr>
                        <a:t>IEPD catalog – Validate against schema (NTAC)</a:t>
                      </a:r>
                    </a:p>
                    <a:p>
                      <a:pPr marL="171450" indent="-171450">
                        <a:buFont typeface="Arial" panose="020B0604020202020204" pitchFamily="34" charset="0"/>
                        <a:buChar char="•"/>
                      </a:pPr>
                      <a:r>
                        <a:rPr lang="en-US" sz="1200" dirty="0">
                          <a:solidFill>
                            <a:schemeClr val="bg1">
                              <a:lumMod val="50000"/>
                            </a:schemeClr>
                          </a:solidFill>
                        </a:rPr>
                        <a:t>XML catalog – Validate against schema (OASIS)</a:t>
                      </a: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Form to upload file and set options</a:t>
                      </a:r>
                    </a:p>
                    <a:p>
                      <a:pPr marL="171450" indent="-171450">
                        <a:buFont typeface="Arial" panose="020B0604020202020204" pitchFamily="34" charset="0"/>
                        <a:buChar char="•"/>
                      </a:pPr>
                      <a:r>
                        <a:rPr lang="en-US" sz="1200" dirty="0">
                          <a:solidFill>
                            <a:schemeClr val="bg1">
                              <a:lumMod val="50000"/>
                            </a:schemeClr>
                          </a:solidFill>
                        </a:rPr>
                        <a:t>API request</a:t>
                      </a:r>
                    </a:p>
                    <a:p>
                      <a:pPr marL="171450" indent="-171450">
                        <a:buFont typeface="Arial" panose="020B0604020202020204" pitchFamily="34" charset="0"/>
                        <a:buChar char="•"/>
                      </a:pPr>
                      <a:r>
                        <a:rPr lang="en-US" sz="1200" dirty="0">
                          <a:solidFill>
                            <a:schemeClr val="bg1">
                              <a:lumMod val="50000"/>
                            </a:schemeClr>
                          </a:solidFill>
                        </a:rPr>
                        <a:t>Download and view results</a:t>
                      </a:r>
                    </a:p>
                  </a:txBody>
                  <a:tcPr>
                    <a:solidFill>
                      <a:srgbClr val="D4E8D4"/>
                    </a:solidFill>
                  </a:tcPr>
                </a:tc>
                <a:extLst>
                  <a:ext uri="{0D108BD9-81ED-4DB2-BD59-A6C34878D82A}">
                    <a16:rowId xmlns:a16="http://schemas.microsoft.com/office/drawing/2014/main" val="2170694648"/>
                  </a:ext>
                </a:extLst>
              </a:tr>
              <a:tr h="1036562">
                <a:tc>
                  <a:txBody>
                    <a:bodyPr/>
                    <a:lstStyle/>
                    <a:p>
                      <a:r>
                        <a:rPr lang="en-US" sz="1200" dirty="0">
                          <a:solidFill>
                            <a:schemeClr val="bg1">
                              <a:lumMod val="50000"/>
                            </a:schemeClr>
                          </a:solidFill>
                        </a:rPr>
                        <a:t>Migration</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Migrate from one supported model version to a more recent version</a:t>
                      </a:r>
                    </a:p>
                    <a:p>
                      <a:pPr marL="171450" indent="-171450">
                        <a:buFont typeface="Arial" panose="020B0604020202020204" pitchFamily="34" charset="0"/>
                        <a:buChar char="•"/>
                      </a:pPr>
                      <a:r>
                        <a:rPr lang="en-US" sz="1200" dirty="0">
                          <a:solidFill>
                            <a:schemeClr val="bg1">
                              <a:lumMod val="50000"/>
                            </a:schemeClr>
                          </a:solidFill>
                        </a:rPr>
                        <a:t>Can iterate over multiple versions in one call</a:t>
                      </a:r>
                    </a:p>
                    <a:p>
                      <a:pPr marL="171450" indent="-171450">
                        <a:buFont typeface="Arial" panose="020B0604020202020204" pitchFamily="34" charset="0"/>
                        <a:buChar char="•"/>
                      </a:pPr>
                      <a:r>
                        <a:rPr lang="en-US" sz="1200" dirty="0">
                          <a:solidFill>
                            <a:schemeClr val="bg1">
                              <a:lumMod val="50000"/>
                            </a:schemeClr>
                          </a:solidFill>
                        </a:rPr>
                        <a:t>Accepts input and generates results as CMF</a:t>
                      </a: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Form to upload file and set options</a:t>
                      </a:r>
                    </a:p>
                    <a:p>
                      <a:pPr marL="171450" indent="-171450">
                        <a:buFont typeface="Arial" panose="020B0604020202020204" pitchFamily="34" charset="0"/>
                        <a:buChar char="•"/>
                      </a:pPr>
                      <a:r>
                        <a:rPr lang="en-US" sz="1200" dirty="0">
                          <a:solidFill>
                            <a:schemeClr val="bg1">
                              <a:lumMod val="50000"/>
                            </a:schemeClr>
                          </a:solidFill>
                        </a:rPr>
                        <a:t>API request</a:t>
                      </a:r>
                    </a:p>
                    <a:p>
                      <a:pPr marL="171450" indent="-171450">
                        <a:buFont typeface="Arial" panose="020B0604020202020204" pitchFamily="34" charset="0"/>
                        <a:buChar char="•"/>
                      </a:pPr>
                      <a:r>
                        <a:rPr lang="en-US" sz="1200" dirty="0">
                          <a:solidFill>
                            <a:schemeClr val="bg1">
                              <a:lumMod val="50000"/>
                            </a:schemeClr>
                          </a:solidFill>
                        </a:rPr>
                        <a:t>Download and view results</a:t>
                      </a:r>
                    </a:p>
                  </a:txBody>
                  <a:tcPr>
                    <a:solidFill>
                      <a:srgbClr val="D4E8D4"/>
                    </a:solidFill>
                  </a:tcPr>
                </a:tc>
                <a:extLst>
                  <a:ext uri="{0D108BD9-81ED-4DB2-BD59-A6C34878D82A}">
                    <a16:rowId xmlns:a16="http://schemas.microsoft.com/office/drawing/2014/main" val="3886924106"/>
                  </a:ext>
                </a:extLst>
              </a:tr>
            </a:tbl>
          </a:graphicData>
        </a:graphic>
      </p:graphicFrame>
      <p:sp>
        <p:nvSpPr>
          <p:cNvPr id="12" name="Rectangle: Rounded Corners 11">
            <a:extLst>
              <a:ext uri="{FF2B5EF4-FFF2-40B4-BE49-F238E27FC236}">
                <a16:creationId xmlns:a16="http://schemas.microsoft.com/office/drawing/2014/main" id="{33108115-CB11-4FC7-8620-495D0E449773}"/>
              </a:ext>
            </a:extLst>
          </p:cNvPr>
          <p:cNvSpPr/>
          <p:nvPr/>
        </p:nvSpPr>
        <p:spPr>
          <a:xfrm>
            <a:off x="8927207" y="6270867"/>
            <a:ext cx="954537" cy="345030"/>
          </a:xfrm>
          <a:prstGeom prst="roundRect">
            <a:avLst/>
          </a:prstGeom>
          <a:solidFill>
            <a:srgbClr val="D4E8D4"/>
          </a:solidFill>
          <a:ln w="12700" cap="flat" cmpd="sng" algn="ctr">
            <a:solidFill>
              <a:srgbClr val="3C557C">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C3C3C"/>
                </a:solidFill>
                <a:effectLst/>
                <a:uLnTx/>
                <a:uFillTx/>
                <a:latin typeface="Arial" panose="020B0604020202020204"/>
                <a:ea typeface="+mn-ea"/>
                <a:cs typeface="+mn-cs"/>
              </a:rPr>
              <a:t>Done</a:t>
            </a:r>
          </a:p>
        </p:txBody>
      </p:sp>
      <p:sp>
        <p:nvSpPr>
          <p:cNvPr id="13" name="Rectangle: Rounded Corners 12">
            <a:extLst>
              <a:ext uri="{FF2B5EF4-FFF2-40B4-BE49-F238E27FC236}">
                <a16:creationId xmlns:a16="http://schemas.microsoft.com/office/drawing/2014/main" id="{9E931DA8-F949-4F18-BC6E-32842DCA279E}"/>
              </a:ext>
            </a:extLst>
          </p:cNvPr>
          <p:cNvSpPr/>
          <p:nvPr/>
        </p:nvSpPr>
        <p:spPr>
          <a:xfrm>
            <a:off x="10041707" y="6270867"/>
            <a:ext cx="954537" cy="345030"/>
          </a:xfrm>
          <a:prstGeom prst="roundRect">
            <a:avLst/>
          </a:prstGeom>
          <a:solidFill>
            <a:srgbClr val="EEB100">
              <a:lumMod val="20000"/>
              <a:lumOff val="80000"/>
            </a:srgbClr>
          </a:solidFill>
          <a:ln w="12700" cap="flat" cmpd="sng" algn="ctr">
            <a:solidFill>
              <a:srgbClr val="3C557C">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3C3C3C"/>
                </a:solidFill>
                <a:effectLst/>
                <a:uLnTx/>
                <a:uFillTx/>
                <a:latin typeface="Arial" panose="020B0604020202020204"/>
                <a:ea typeface="+mn-ea"/>
                <a:cs typeface="+mn-cs"/>
              </a:rPr>
              <a:t>In progress</a:t>
            </a:r>
          </a:p>
        </p:txBody>
      </p:sp>
    </p:spTree>
    <p:extLst>
      <p:ext uri="{BB962C8B-B14F-4D97-AF65-F5344CB8AC3E}">
        <p14:creationId xmlns:p14="http://schemas.microsoft.com/office/powerpoint/2010/main" val="1108371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4276-8CEF-40BF-960F-9FF981756D82}"/>
              </a:ext>
            </a:extLst>
          </p:cNvPr>
          <p:cNvSpPr>
            <a:spLocks noGrp="1"/>
          </p:cNvSpPr>
          <p:nvPr>
            <p:ph type="title"/>
          </p:nvPr>
        </p:nvSpPr>
        <p:spPr/>
        <p:txBody>
          <a:bodyPr/>
          <a:lstStyle/>
          <a:p>
            <a:r>
              <a:rPr lang="en-US" dirty="0"/>
              <a:t>Niem API 2.0 and NIEM Toolbox – 2</a:t>
            </a:r>
          </a:p>
        </p:txBody>
      </p:sp>
      <p:sp>
        <p:nvSpPr>
          <p:cNvPr id="11" name="Text Placeholder 10">
            <a:extLst>
              <a:ext uri="{FF2B5EF4-FFF2-40B4-BE49-F238E27FC236}">
                <a16:creationId xmlns:a16="http://schemas.microsoft.com/office/drawing/2014/main" id="{B97B476B-9CC6-4596-9D38-4128C63E7BCA}"/>
              </a:ext>
            </a:extLst>
          </p:cNvPr>
          <p:cNvSpPr>
            <a:spLocks noGrp="1"/>
          </p:cNvSpPr>
          <p:nvPr>
            <p:ph type="body" sz="quarter" idx="13"/>
          </p:nvPr>
        </p:nvSpPr>
        <p:spPr>
          <a:xfrm>
            <a:off x="609601" y="928036"/>
            <a:ext cx="10386644" cy="447120"/>
          </a:xfrm>
        </p:spPr>
        <p:txBody>
          <a:bodyPr>
            <a:normAutofit/>
          </a:bodyPr>
          <a:lstStyle/>
          <a:p>
            <a:pPr marL="0" indent="0">
              <a:buNone/>
            </a:pPr>
            <a:r>
              <a:rPr lang="en-US" sz="1400" dirty="0">
                <a:solidFill>
                  <a:schemeClr val="bg1">
                    <a:lumMod val="50000"/>
                  </a:schemeClr>
                </a:solidFill>
              </a:rPr>
              <a:t>Transition legacy NIEM tools into updated open source products.  Move key functionality out of tools into the API for reusability.</a:t>
            </a:r>
          </a:p>
          <a:p>
            <a:endParaRPr lang="en-US" sz="1400" dirty="0"/>
          </a:p>
        </p:txBody>
      </p:sp>
      <p:sp>
        <p:nvSpPr>
          <p:cNvPr id="4" name="Slide Number Placeholder 3">
            <a:extLst>
              <a:ext uri="{FF2B5EF4-FFF2-40B4-BE49-F238E27FC236}">
                <a16:creationId xmlns:a16="http://schemas.microsoft.com/office/drawing/2014/main" id="{257E0E07-8AEF-4B3B-A240-4A6910A7E21D}"/>
              </a:ext>
            </a:extLst>
          </p:cNvPr>
          <p:cNvSpPr>
            <a:spLocks noGrp="1"/>
          </p:cNvSpPr>
          <p:nvPr>
            <p:ph type="sldNum" sz="quarter" idx="4"/>
          </p:nvPr>
        </p:nvSpPr>
        <p:spPr/>
        <p:txBody>
          <a:bodyPr/>
          <a:lstStyle/>
          <a:p>
            <a:fld id="{6E6030FC-FB78-5E4D-92EA-5D9433591EA9}" type="slidenum">
              <a:rPr lang="en-US" smtClean="0"/>
              <a:pPr/>
              <a:t>17</a:t>
            </a:fld>
            <a:endParaRPr lang="en-US" dirty="0"/>
          </a:p>
        </p:txBody>
      </p:sp>
      <p:graphicFrame>
        <p:nvGraphicFramePr>
          <p:cNvPr id="7" name="Table 7">
            <a:extLst>
              <a:ext uri="{FF2B5EF4-FFF2-40B4-BE49-F238E27FC236}">
                <a16:creationId xmlns:a16="http://schemas.microsoft.com/office/drawing/2014/main" id="{3610F0E8-4405-4F8F-8BF3-7627C07B1F10}"/>
              </a:ext>
            </a:extLst>
          </p:cNvPr>
          <p:cNvGraphicFramePr>
            <a:graphicFrameLocks noGrp="1"/>
          </p:cNvGraphicFramePr>
          <p:nvPr/>
        </p:nvGraphicFramePr>
        <p:xfrm>
          <a:off x="703384" y="1375159"/>
          <a:ext cx="10292860" cy="3687647"/>
        </p:xfrm>
        <a:graphic>
          <a:graphicData uri="http://schemas.openxmlformats.org/drawingml/2006/table">
            <a:tbl>
              <a:tblPr firstRow="1" bandRow="1">
                <a:tableStyleId>{7DF18680-E054-41AD-8BC1-D1AEF772440D}</a:tableStyleId>
              </a:tblPr>
              <a:tblGrid>
                <a:gridCol w="1639620">
                  <a:extLst>
                    <a:ext uri="{9D8B030D-6E8A-4147-A177-3AD203B41FA5}">
                      <a16:colId xmlns:a16="http://schemas.microsoft.com/office/drawing/2014/main" val="2335614564"/>
                    </a:ext>
                  </a:extLst>
                </a:gridCol>
                <a:gridCol w="4326620">
                  <a:extLst>
                    <a:ext uri="{9D8B030D-6E8A-4147-A177-3AD203B41FA5}">
                      <a16:colId xmlns:a16="http://schemas.microsoft.com/office/drawing/2014/main" val="1280172638"/>
                    </a:ext>
                  </a:extLst>
                </a:gridCol>
                <a:gridCol w="4326620">
                  <a:extLst>
                    <a:ext uri="{9D8B030D-6E8A-4147-A177-3AD203B41FA5}">
                      <a16:colId xmlns:a16="http://schemas.microsoft.com/office/drawing/2014/main" val="2820513655"/>
                    </a:ext>
                  </a:extLst>
                </a:gridCol>
              </a:tblGrid>
              <a:tr h="391118">
                <a:tc>
                  <a:txBody>
                    <a:bodyPr/>
                    <a:lstStyle/>
                    <a:p>
                      <a:r>
                        <a:rPr lang="en-US" sz="1400" dirty="0"/>
                        <a:t>Feature</a:t>
                      </a:r>
                    </a:p>
                  </a:txBody>
                  <a:tcPr/>
                </a:tc>
                <a:tc>
                  <a:txBody>
                    <a:bodyPr/>
                    <a:lstStyle/>
                    <a:p>
                      <a:r>
                        <a:rPr lang="en-US" sz="1400" dirty="0"/>
                        <a:t>NIEM API</a:t>
                      </a:r>
                    </a:p>
                  </a:txBody>
                  <a:tcPr/>
                </a:tc>
                <a:tc>
                  <a:txBody>
                    <a:bodyPr/>
                    <a:lstStyle/>
                    <a:p>
                      <a:r>
                        <a:rPr lang="en-US" sz="1400" dirty="0"/>
                        <a:t>NIEM Toolbox</a:t>
                      </a:r>
                    </a:p>
                  </a:txBody>
                  <a:tcPr/>
                </a:tc>
                <a:extLst>
                  <a:ext uri="{0D108BD9-81ED-4DB2-BD59-A6C34878D82A}">
                    <a16:rowId xmlns:a16="http://schemas.microsoft.com/office/drawing/2014/main" val="2839464634"/>
                  </a:ext>
                </a:extLst>
              </a:tr>
              <a:tr h="1101969">
                <a:tc>
                  <a:txBody>
                    <a:bodyPr/>
                    <a:lstStyle/>
                    <a:p>
                      <a:r>
                        <a:rPr lang="en-US" sz="1200" dirty="0">
                          <a:solidFill>
                            <a:schemeClr val="bg1">
                              <a:lumMod val="50000"/>
                            </a:schemeClr>
                          </a:solidFill>
                        </a:rPr>
                        <a:t>Model data</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Return information about models, versions, namespaces, properties, classes, datatypes, and facets</a:t>
                      </a:r>
                    </a:p>
                    <a:p>
                      <a:pPr marL="171450" indent="-171450">
                        <a:buFont typeface="Arial" panose="020B0604020202020204" pitchFamily="34" charset="0"/>
                        <a:buChar char="•"/>
                      </a:pPr>
                      <a:r>
                        <a:rPr lang="en-US" sz="1200" dirty="0">
                          <a:solidFill>
                            <a:schemeClr val="bg1">
                              <a:lumMod val="50000"/>
                            </a:schemeClr>
                          </a:solidFill>
                        </a:rPr>
                        <a:t>Supports NIEM and published community models</a:t>
                      </a:r>
                    </a:p>
                    <a:p>
                      <a:pPr marL="171450" indent="-171450">
                        <a:buFont typeface="Arial" panose="020B0604020202020204" pitchFamily="34" charset="0"/>
                        <a:buChar char="•"/>
                      </a:pPr>
                      <a:r>
                        <a:rPr lang="en-US" sz="1200" dirty="0">
                          <a:solidFill>
                            <a:schemeClr val="bg1">
                              <a:lumMod val="50000"/>
                            </a:schemeClr>
                          </a:solidFill>
                        </a:rPr>
                        <a:t>NIEM data 1.0 – 5.2 currently available</a:t>
                      </a: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Browse model data</a:t>
                      </a:r>
                    </a:p>
                    <a:p>
                      <a:pPr marL="171450" indent="-171450">
                        <a:buFont typeface="Arial" panose="020B0604020202020204" pitchFamily="34" charset="0"/>
                        <a:buChar char="•"/>
                      </a:pPr>
                      <a:r>
                        <a:rPr lang="en-US" sz="1200" dirty="0">
                          <a:solidFill>
                            <a:schemeClr val="bg1">
                              <a:lumMod val="50000"/>
                            </a:schemeClr>
                          </a:solidFill>
                        </a:rPr>
                        <a:t>View information about components</a:t>
                      </a:r>
                    </a:p>
                    <a:p>
                      <a:pPr marL="171450" indent="-171450">
                        <a:buFont typeface="Arial" panose="020B0604020202020204" pitchFamily="34" charset="0"/>
                        <a:buChar char="•"/>
                      </a:pPr>
                      <a:r>
                        <a:rPr lang="en-US" sz="1200" dirty="0">
                          <a:solidFill>
                            <a:schemeClr val="bg1">
                              <a:lumMod val="50000"/>
                            </a:schemeClr>
                          </a:solidFill>
                        </a:rPr>
                        <a:t>View information about curated list of common components</a:t>
                      </a:r>
                    </a:p>
                  </a:txBody>
                  <a:tcPr>
                    <a:solidFill>
                      <a:srgbClr val="FFF1C9"/>
                    </a:solidFill>
                  </a:tcPr>
                </a:tc>
                <a:extLst>
                  <a:ext uri="{0D108BD9-81ED-4DB2-BD59-A6C34878D82A}">
                    <a16:rowId xmlns:a16="http://schemas.microsoft.com/office/drawing/2014/main" val="750671886"/>
                  </a:ext>
                </a:extLst>
              </a:tr>
              <a:tr h="1004403">
                <a:tc>
                  <a:txBody>
                    <a:bodyPr/>
                    <a:lstStyle/>
                    <a:p>
                      <a:r>
                        <a:rPr lang="en-US" sz="1200" dirty="0">
                          <a:solidFill>
                            <a:schemeClr val="bg1">
                              <a:lumMod val="50000"/>
                            </a:schemeClr>
                          </a:solidFill>
                        </a:rPr>
                        <a:t>Search</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Search properties, types, and codes</a:t>
                      </a:r>
                    </a:p>
                    <a:p>
                      <a:pPr marL="171450" indent="-171450">
                        <a:buFont typeface="Arial" panose="020B0604020202020204" pitchFamily="34" charset="0"/>
                        <a:buChar char="•"/>
                      </a:pPr>
                      <a:r>
                        <a:rPr lang="en-US" sz="1200" dirty="0">
                          <a:solidFill>
                            <a:schemeClr val="bg1">
                              <a:lumMod val="50000"/>
                            </a:schemeClr>
                          </a:solidFill>
                        </a:rPr>
                        <a:t>Supports fuzzy searching, including tokens and substrings</a:t>
                      </a:r>
                    </a:p>
                    <a:p>
                      <a:pPr marL="171450" indent="-171450">
                        <a:buFont typeface="Arial" panose="020B0604020202020204" pitchFamily="34" charset="0"/>
                        <a:buChar char="•"/>
                      </a:pPr>
                      <a:r>
                        <a:rPr lang="en-US" sz="1200" dirty="0">
                          <a:solidFill>
                            <a:schemeClr val="bg1">
                              <a:lumMod val="50000"/>
                            </a:schemeClr>
                          </a:solidFill>
                        </a:rPr>
                        <a:t>Filter results by namespace</a:t>
                      </a:r>
                    </a:p>
                    <a:p>
                      <a:pPr marL="171450" indent="-171450">
                        <a:buFont typeface="Arial" panose="020B0604020202020204" pitchFamily="34" charset="0"/>
                        <a:buChar char="•"/>
                      </a:pPr>
                      <a:r>
                        <a:rPr lang="en-US" sz="1200" dirty="0">
                          <a:solidFill>
                            <a:schemeClr val="bg1">
                              <a:lumMod val="50000"/>
                            </a:schemeClr>
                          </a:solidFill>
                        </a:rPr>
                        <a:t>Component-specific search fields</a:t>
                      </a:r>
                    </a:p>
                    <a:p>
                      <a:pPr marL="171450" indent="-171450">
                        <a:buFont typeface="Arial" panose="020B0604020202020204" pitchFamily="34" charset="0"/>
                        <a:buChar char="•"/>
                      </a:pPr>
                      <a:endParaRPr lang="en-US" sz="1200" dirty="0">
                        <a:solidFill>
                          <a:schemeClr val="bg1">
                            <a:lumMod val="50000"/>
                          </a:schemeClr>
                        </a:solidFill>
                      </a:endParaRPr>
                    </a:p>
                  </a:txBody>
                  <a:tcPr>
                    <a:solidFill>
                      <a:srgbClr val="D4E8D4"/>
                    </a:solidFill>
                  </a:tcPr>
                </a:tc>
                <a:tc>
                  <a:txBody>
                    <a:bodyPr/>
                    <a:lstStyle/>
                    <a:p>
                      <a:pPr marL="171450" indent="-171450">
                        <a:buFont typeface="Arial" panose="020B0604020202020204" pitchFamily="34" charset="0"/>
                        <a:buChar char="•"/>
                      </a:pPr>
                      <a:r>
                        <a:rPr lang="en-US" sz="1200" dirty="0">
                          <a:solidFill>
                            <a:schemeClr val="bg1">
                              <a:lumMod val="50000"/>
                            </a:schemeClr>
                          </a:solidFill>
                        </a:rPr>
                        <a:t>Search models</a:t>
                      </a:r>
                    </a:p>
                    <a:p>
                      <a:pPr marL="171450" indent="-171450">
                        <a:buFont typeface="Arial" panose="020B0604020202020204" pitchFamily="34" charset="0"/>
                        <a:buChar char="•"/>
                      </a:pPr>
                      <a:r>
                        <a:rPr lang="en-US" sz="1200" dirty="0">
                          <a:solidFill>
                            <a:schemeClr val="bg1">
                              <a:lumMod val="50000"/>
                            </a:schemeClr>
                          </a:solidFill>
                        </a:rPr>
                        <a:t>View results</a:t>
                      </a:r>
                    </a:p>
                    <a:p>
                      <a:pPr marL="171450" indent="-171450">
                        <a:buFont typeface="Arial" panose="020B0604020202020204" pitchFamily="34" charset="0"/>
                        <a:buChar char="•"/>
                      </a:pPr>
                      <a:r>
                        <a:rPr lang="en-US" sz="1200" dirty="0">
                          <a:solidFill>
                            <a:schemeClr val="bg1">
                              <a:lumMod val="50000"/>
                            </a:schemeClr>
                          </a:solidFill>
                        </a:rPr>
                        <a:t>View information about components</a:t>
                      </a:r>
                    </a:p>
                  </a:txBody>
                  <a:tcPr>
                    <a:solidFill>
                      <a:srgbClr val="FFF1C9"/>
                    </a:solidFill>
                  </a:tcPr>
                </a:tc>
                <a:extLst>
                  <a:ext uri="{0D108BD9-81ED-4DB2-BD59-A6C34878D82A}">
                    <a16:rowId xmlns:a16="http://schemas.microsoft.com/office/drawing/2014/main" val="2635491021"/>
                  </a:ext>
                </a:extLst>
              </a:tr>
              <a:tr h="637126">
                <a:tc>
                  <a:txBody>
                    <a:bodyPr/>
                    <a:lstStyle/>
                    <a:p>
                      <a:r>
                        <a:rPr lang="en-US" sz="1200" dirty="0">
                          <a:solidFill>
                            <a:schemeClr val="bg1">
                              <a:lumMod val="50000"/>
                            </a:schemeClr>
                          </a:solidFill>
                        </a:rPr>
                        <a:t>Model management</a:t>
                      </a:r>
                    </a:p>
                  </a:txBody>
                  <a:tcPr/>
                </a:tc>
                <a:tc>
                  <a:txBody>
                    <a:bodyPr/>
                    <a:lstStyle/>
                    <a:p>
                      <a:pPr marL="171450" indent="-171450">
                        <a:buFont typeface="Arial" panose="020B0604020202020204" pitchFamily="34" charset="0"/>
                        <a:buChar char="•"/>
                      </a:pPr>
                      <a:r>
                        <a:rPr lang="en-US" sz="1200" dirty="0">
                          <a:solidFill>
                            <a:schemeClr val="bg1">
                              <a:lumMod val="50000"/>
                            </a:schemeClr>
                          </a:solidFill>
                        </a:rPr>
                        <a:t>Add, edit, and delete model content</a:t>
                      </a:r>
                    </a:p>
                    <a:p>
                      <a:pPr marL="171450" indent="-171450">
                        <a:buFont typeface="Arial" panose="020B0604020202020204" pitchFamily="34" charset="0"/>
                        <a:buChar char="•"/>
                      </a:pPr>
                      <a:r>
                        <a:rPr lang="en-US" sz="1200" dirty="0">
                          <a:solidFill>
                            <a:schemeClr val="bg1">
                              <a:lumMod val="50000"/>
                            </a:schemeClr>
                          </a:solidFill>
                        </a:rPr>
                        <a:t>Model and component QA</a:t>
                      </a:r>
                    </a:p>
                    <a:p>
                      <a:pPr marL="171450" indent="-171450">
                        <a:buFont typeface="Arial" panose="020B0604020202020204" pitchFamily="34" charset="0"/>
                        <a:buChar char="•"/>
                      </a:pPr>
                      <a:r>
                        <a:rPr lang="en-US" sz="1200" dirty="0">
                          <a:solidFill>
                            <a:schemeClr val="bg1">
                              <a:lumMod val="50000"/>
                            </a:schemeClr>
                          </a:solidFill>
                        </a:rPr>
                        <a:t>Load change request spreadsheets</a:t>
                      </a:r>
                    </a:p>
                    <a:p>
                      <a:pPr marL="171450" indent="-171450">
                        <a:buFont typeface="Arial" panose="020B0604020202020204" pitchFamily="34" charset="0"/>
                        <a:buChar char="•"/>
                      </a:pPr>
                      <a:r>
                        <a:rPr lang="en-US" sz="1200" dirty="0">
                          <a:solidFill>
                            <a:schemeClr val="bg1">
                              <a:lumMod val="50000"/>
                            </a:schemeClr>
                          </a:solidFill>
                        </a:rPr>
                        <a:t>Generate release artifacts</a:t>
                      </a:r>
                    </a:p>
                    <a:p>
                      <a:pPr marL="171450" indent="-171450">
                        <a:buFont typeface="Arial" panose="020B0604020202020204" pitchFamily="34" charset="0"/>
                        <a:buChar char="•"/>
                      </a:pPr>
                      <a:r>
                        <a:rPr lang="en-US" sz="1200" dirty="0">
                          <a:solidFill>
                            <a:schemeClr val="bg1">
                              <a:lumMod val="50000"/>
                            </a:schemeClr>
                          </a:solidFill>
                        </a:rPr>
                        <a:t>Generate model stats</a:t>
                      </a:r>
                    </a:p>
                    <a:p>
                      <a:pPr marL="171450" indent="-171450">
                        <a:buFont typeface="Arial" panose="020B0604020202020204" pitchFamily="34" charset="0"/>
                        <a:buChar char="•"/>
                      </a:pPr>
                      <a:endParaRPr lang="en-US" sz="1200" dirty="0">
                        <a:solidFill>
                          <a:schemeClr val="bg1">
                            <a:lumMod val="50000"/>
                          </a:schemeClr>
                        </a:solidFill>
                      </a:endParaRPr>
                    </a:p>
                  </a:txBody>
                  <a:tcPr/>
                </a:tc>
                <a:tc>
                  <a:txBody>
                    <a:bodyPr/>
                    <a:lstStyle/>
                    <a:p>
                      <a:pPr marL="171450" indent="-171450">
                        <a:buFont typeface="Arial" panose="020B0604020202020204" pitchFamily="34" charset="0"/>
                        <a:buChar char="•"/>
                      </a:pPr>
                      <a:endParaRPr lang="en-US" sz="1200" dirty="0">
                        <a:solidFill>
                          <a:schemeClr val="bg1">
                            <a:lumMod val="50000"/>
                          </a:schemeClr>
                        </a:solidFill>
                      </a:endParaRPr>
                    </a:p>
                  </a:txBody>
                  <a:tcPr/>
                </a:tc>
                <a:extLst>
                  <a:ext uri="{0D108BD9-81ED-4DB2-BD59-A6C34878D82A}">
                    <a16:rowId xmlns:a16="http://schemas.microsoft.com/office/drawing/2014/main" val="1961197455"/>
                  </a:ext>
                </a:extLst>
              </a:tr>
            </a:tbl>
          </a:graphicData>
        </a:graphic>
      </p:graphicFrame>
      <p:sp>
        <p:nvSpPr>
          <p:cNvPr id="12" name="Rectangle: Rounded Corners 11">
            <a:extLst>
              <a:ext uri="{FF2B5EF4-FFF2-40B4-BE49-F238E27FC236}">
                <a16:creationId xmlns:a16="http://schemas.microsoft.com/office/drawing/2014/main" id="{D05D0A94-8CA9-4714-9B0B-590A483C208F}"/>
              </a:ext>
            </a:extLst>
          </p:cNvPr>
          <p:cNvSpPr/>
          <p:nvPr/>
        </p:nvSpPr>
        <p:spPr>
          <a:xfrm>
            <a:off x="8927207" y="6270867"/>
            <a:ext cx="954537" cy="345030"/>
          </a:xfrm>
          <a:prstGeom prst="roundRect">
            <a:avLst/>
          </a:prstGeom>
          <a:solidFill>
            <a:srgbClr val="D4E8D4"/>
          </a:solidFill>
          <a:ln w="12700" cap="flat" cmpd="sng" algn="ctr">
            <a:solidFill>
              <a:srgbClr val="3C557C">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3C3C3C"/>
                </a:solidFill>
                <a:effectLst/>
                <a:uLnTx/>
                <a:uFillTx/>
                <a:latin typeface="Arial" panose="020B0604020202020204"/>
                <a:ea typeface="+mn-ea"/>
                <a:cs typeface="+mn-cs"/>
              </a:rPr>
              <a:t>Done</a:t>
            </a:r>
          </a:p>
        </p:txBody>
      </p:sp>
      <p:sp>
        <p:nvSpPr>
          <p:cNvPr id="13" name="Rectangle: Rounded Corners 12">
            <a:extLst>
              <a:ext uri="{FF2B5EF4-FFF2-40B4-BE49-F238E27FC236}">
                <a16:creationId xmlns:a16="http://schemas.microsoft.com/office/drawing/2014/main" id="{3DF003A5-256D-4AC2-BDAA-C34F9BE6A036}"/>
              </a:ext>
            </a:extLst>
          </p:cNvPr>
          <p:cNvSpPr/>
          <p:nvPr/>
        </p:nvSpPr>
        <p:spPr>
          <a:xfrm>
            <a:off x="10041707" y="6270867"/>
            <a:ext cx="954537" cy="345030"/>
          </a:xfrm>
          <a:prstGeom prst="roundRect">
            <a:avLst/>
          </a:prstGeom>
          <a:solidFill>
            <a:srgbClr val="FFF1C9"/>
          </a:solidFill>
          <a:ln w="12700" cap="flat" cmpd="sng" algn="ctr">
            <a:solidFill>
              <a:srgbClr val="3C557C">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3C3C3C"/>
                </a:solidFill>
                <a:effectLst/>
                <a:uLnTx/>
                <a:uFillTx/>
                <a:latin typeface="Arial" panose="020B0604020202020204"/>
                <a:ea typeface="+mn-ea"/>
                <a:cs typeface="+mn-cs"/>
              </a:rPr>
              <a:t>In progress</a:t>
            </a:r>
          </a:p>
        </p:txBody>
      </p:sp>
    </p:spTree>
    <p:extLst>
      <p:ext uri="{BB962C8B-B14F-4D97-AF65-F5344CB8AC3E}">
        <p14:creationId xmlns:p14="http://schemas.microsoft.com/office/powerpoint/2010/main" val="4079842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99782-87E3-D6B1-FFD6-ABD7DE815438}"/>
              </a:ext>
            </a:extLst>
          </p:cNvPr>
          <p:cNvSpPr>
            <a:spLocks noGrp="1"/>
          </p:cNvSpPr>
          <p:nvPr>
            <p:ph type="title"/>
          </p:nvPr>
        </p:nvSpPr>
        <p:spPr/>
        <p:txBody>
          <a:bodyPr/>
          <a:lstStyle/>
          <a:p>
            <a:r>
              <a:rPr lang="en-US" dirty="0"/>
              <a:t>Backup</a:t>
            </a:r>
          </a:p>
        </p:txBody>
      </p:sp>
      <p:sp>
        <p:nvSpPr>
          <p:cNvPr id="4" name="Slide Number Placeholder 3">
            <a:extLst>
              <a:ext uri="{FF2B5EF4-FFF2-40B4-BE49-F238E27FC236}">
                <a16:creationId xmlns:a16="http://schemas.microsoft.com/office/drawing/2014/main" id="{A945146D-C521-3FB6-9D0E-236B16283563}"/>
              </a:ext>
            </a:extLst>
          </p:cNvPr>
          <p:cNvSpPr>
            <a:spLocks noGrp="1"/>
          </p:cNvSpPr>
          <p:nvPr>
            <p:ph type="sldNum" sz="quarter" idx="4"/>
          </p:nvPr>
        </p:nvSpPr>
        <p:spPr/>
        <p:txBody>
          <a:bodyPr/>
          <a:lstStyle/>
          <a:p>
            <a:fld id="{6E6030FC-FB78-5E4D-92EA-5D9433591EA9}" type="slidenum">
              <a:rPr lang="en-US" smtClean="0"/>
              <a:pPr/>
              <a:t>18</a:t>
            </a:fld>
            <a:endParaRPr lang="en-US" dirty="0"/>
          </a:p>
        </p:txBody>
      </p:sp>
    </p:spTree>
    <p:extLst>
      <p:ext uri="{BB962C8B-B14F-4D97-AF65-F5344CB8AC3E}">
        <p14:creationId xmlns:p14="http://schemas.microsoft.com/office/powerpoint/2010/main" val="2924486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479098" y="289996"/>
            <a:ext cx="758008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APPOINTED VOTING MEMBERS </a:t>
            </a:r>
          </a:p>
        </p:txBody>
      </p:sp>
      <p:pic>
        <p:nvPicPr>
          <p:cNvPr id="10" name="Picture 9">
            <a:extLst>
              <a:ext uri="{FF2B5EF4-FFF2-40B4-BE49-F238E27FC236}">
                <a16:creationId xmlns:a16="http://schemas.microsoft.com/office/drawing/2014/main" id="{1DA5AB17-AE3F-46B7-A5ED-27981EC9DAF4}"/>
              </a:ext>
            </a:extLst>
          </p:cNvPr>
          <p:cNvPicPr>
            <a:picLocks noChangeAspect="1"/>
          </p:cNvPicPr>
          <p:nvPr/>
        </p:nvPicPr>
        <p:blipFill>
          <a:blip r:embed="rId3"/>
          <a:stretch>
            <a:fillRect/>
          </a:stretch>
        </p:blipFill>
        <p:spPr>
          <a:xfrm>
            <a:off x="1357310" y="1028457"/>
            <a:ext cx="1277557" cy="1169551"/>
          </a:xfrm>
          <a:prstGeom prst="rect">
            <a:avLst/>
          </a:prstGeom>
        </p:spPr>
      </p:pic>
      <p:sp>
        <p:nvSpPr>
          <p:cNvPr id="14" name="TextBox 13">
            <a:extLst>
              <a:ext uri="{FF2B5EF4-FFF2-40B4-BE49-F238E27FC236}">
                <a16:creationId xmlns:a16="http://schemas.microsoft.com/office/drawing/2014/main" id="{10A5F37E-8E5C-4B85-B1E7-FA4147CCC21F}"/>
              </a:ext>
            </a:extLst>
          </p:cNvPr>
          <p:cNvSpPr txBox="1"/>
          <p:nvPr/>
        </p:nvSpPr>
        <p:spPr>
          <a:xfrm>
            <a:off x="3505101" y="2474542"/>
            <a:ext cx="1277557" cy="10618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Christina Bapst-Stump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Science and Technology Directorate, US Department of Homeland Security</a:t>
            </a:r>
          </a:p>
        </p:txBody>
      </p:sp>
      <p:sp>
        <p:nvSpPr>
          <p:cNvPr id="15" name="TextBox 14">
            <a:extLst>
              <a:ext uri="{FF2B5EF4-FFF2-40B4-BE49-F238E27FC236}">
                <a16:creationId xmlns:a16="http://schemas.microsoft.com/office/drawing/2014/main" id="{14F10C57-8AEE-4B8C-AC59-F7871EA301C2}"/>
              </a:ext>
            </a:extLst>
          </p:cNvPr>
          <p:cNvSpPr txBox="1"/>
          <p:nvPr/>
        </p:nvSpPr>
        <p:spPr>
          <a:xfrm>
            <a:off x="1357309" y="2467576"/>
            <a:ext cx="1277557" cy="1338828"/>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Katherine Escobar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PGB Chair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Deputy Division Chief, Data and Standards Division at Joint Staff J6 and NIEM Managing Director</a:t>
            </a:r>
          </a:p>
        </p:txBody>
      </p:sp>
      <p:sp>
        <p:nvSpPr>
          <p:cNvPr id="21" name="TextBox 20">
            <a:extLst>
              <a:ext uri="{FF2B5EF4-FFF2-40B4-BE49-F238E27FC236}">
                <a16:creationId xmlns:a16="http://schemas.microsoft.com/office/drawing/2014/main" id="{D17CC975-4B00-4C3D-890A-997EBA867B36}"/>
              </a:ext>
            </a:extLst>
          </p:cNvPr>
          <p:cNvSpPr txBox="1"/>
          <p:nvPr/>
        </p:nvSpPr>
        <p:spPr>
          <a:xfrm>
            <a:off x="5525806" y="2428964"/>
            <a:ext cx="1395280" cy="707886"/>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Gary Egner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Director Business Development, Equivant</a:t>
            </a:r>
          </a:p>
        </p:txBody>
      </p:sp>
      <p:pic>
        <p:nvPicPr>
          <p:cNvPr id="6" name="Picture 5" descr="A person wearing glasses&#10;&#10;Description automatically generated with low confidence">
            <a:extLst>
              <a:ext uri="{FF2B5EF4-FFF2-40B4-BE49-F238E27FC236}">
                <a16:creationId xmlns:a16="http://schemas.microsoft.com/office/drawing/2014/main" id="{345F6169-8170-47F3-9C7F-216F41091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876" y="1020414"/>
            <a:ext cx="825487" cy="1238525"/>
          </a:xfrm>
          <a:prstGeom prst="rect">
            <a:avLst/>
          </a:prstGeom>
        </p:spPr>
      </p:pic>
      <p:pic>
        <p:nvPicPr>
          <p:cNvPr id="4" name="Picture 3">
            <a:extLst>
              <a:ext uri="{FF2B5EF4-FFF2-40B4-BE49-F238E27FC236}">
                <a16:creationId xmlns:a16="http://schemas.microsoft.com/office/drawing/2014/main" id="{ED0EA58A-8DB5-4B6C-901C-06658D9E8E6D}"/>
              </a:ext>
            </a:extLst>
          </p:cNvPr>
          <p:cNvPicPr>
            <a:picLocks noChangeAspect="1"/>
          </p:cNvPicPr>
          <p:nvPr/>
        </p:nvPicPr>
        <p:blipFill>
          <a:blip r:embed="rId5"/>
          <a:stretch>
            <a:fillRect/>
          </a:stretch>
        </p:blipFill>
        <p:spPr>
          <a:xfrm>
            <a:off x="7936676" y="1018266"/>
            <a:ext cx="825487" cy="1240673"/>
          </a:xfrm>
          <a:prstGeom prst="rect">
            <a:avLst/>
          </a:prstGeom>
        </p:spPr>
      </p:pic>
      <p:sp>
        <p:nvSpPr>
          <p:cNvPr id="16" name="TextBox 15">
            <a:extLst>
              <a:ext uri="{FF2B5EF4-FFF2-40B4-BE49-F238E27FC236}">
                <a16:creationId xmlns:a16="http://schemas.microsoft.com/office/drawing/2014/main" id="{A957D14E-8590-4D87-B63D-41E36A3D558B}"/>
              </a:ext>
            </a:extLst>
          </p:cNvPr>
          <p:cNvSpPr txBox="1"/>
          <p:nvPr/>
        </p:nvSpPr>
        <p:spPr>
          <a:xfrm>
            <a:off x="7748235" y="2424739"/>
            <a:ext cx="1277346" cy="861774"/>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John Wandelt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Principal Research Scientist, Georgia Tech Research Institute</a:t>
            </a:r>
          </a:p>
        </p:txBody>
      </p:sp>
      <p:pic>
        <p:nvPicPr>
          <p:cNvPr id="2" name="Picture 1">
            <a:extLst>
              <a:ext uri="{FF2B5EF4-FFF2-40B4-BE49-F238E27FC236}">
                <a16:creationId xmlns:a16="http://schemas.microsoft.com/office/drawing/2014/main" id="{FB244EF2-1894-4570-B61F-72FF61F87CBA}"/>
              </a:ext>
            </a:extLst>
          </p:cNvPr>
          <p:cNvPicPr>
            <a:picLocks noChangeAspect="1"/>
          </p:cNvPicPr>
          <p:nvPr/>
        </p:nvPicPr>
        <p:blipFill>
          <a:blip r:embed="rId6"/>
          <a:stretch>
            <a:fillRect/>
          </a:stretch>
        </p:blipFill>
        <p:spPr>
          <a:xfrm>
            <a:off x="3549452" y="1044797"/>
            <a:ext cx="1233206" cy="1192908"/>
          </a:xfrm>
          <a:prstGeom prst="rect">
            <a:avLst/>
          </a:prstGeom>
        </p:spPr>
      </p:pic>
      <p:sp>
        <p:nvSpPr>
          <p:cNvPr id="27" name="TextBox 26">
            <a:extLst>
              <a:ext uri="{FF2B5EF4-FFF2-40B4-BE49-F238E27FC236}">
                <a16:creationId xmlns:a16="http://schemas.microsoft.com/office/drawing/2014/main" id="{A67A48B3-B06D-4771-B16B-E35EE6458FEE}"/>
              </a:ext>
            </a:extLst>
          </p:cNvPr>
          <p:cNvSpPr txBox="1"/>
          <p:nvPr/>
        </p:nvSpPr>
        <p:spPr>
          <a:xfrm>
            <a:off x="9473202" y="2393081"/>
            <a:ext cx="1361488"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Maria Cardiellos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Executive Director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Integrated Justice Information Systems Institute</a:t>
            </a:r>
          </a:p>
        </p:txBody>
      </p:sp>
      <p:pic>
        <p:nvPicPr>
          <p:cNvPr id="12" name="Picture 11" descr="A picture containing person, clothing, indoor&#10;&#10;Description automatically generated">
            <a:extLst>
              <a:ext uri="{FF2B5EF4-FFF2-40B4-BE49-F238E27FC236}">
                <a16:creationId xmlns:a16="http://schemas.microsoft.com/office/drawing/2014/main" id="{05BC2B98-CC8C-44D2-ADF1-D18CCDDEA8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09671" y="954232"/>
            <a:ext cx="1225019" cy="1225019"/>
          </a:xfrm>
          <a:prstGeom prst="rect">
            <a:avLst/>
          </a:prstGeom>
        </p:spPr>
      </p:pic>
      <p:sp>
        <p:nvSpPr>
          <p:cNvPr id="24" name="TextBox 23">
            <a:extLst>
              <a:ext uri="{FF2B5EF4-FFF2-40B4-BE49-F238E27FC236}">
                <a16:creationId xmlns:a16="http://schemas.microsoft.com/office/drawing/2014/main" id="{F3EBB02C-F426-49EB-9A49-183CBF01F476}"/>
              </a:ext>
            </a:extLst>
          </p:cNvPr>
          <p:cNvSpPr txBox="1"/>
          <p:nvPr/>
        </p:nvSpPr>
        <p:spPr>
          <a:xfrm>
            <a:off x="1275669" y="5088005"/>
            <a:ext cx="1854920" cy="1169551"/>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Payton Lamb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Data Engineer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Commonwealth of Virginia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the secretary of Administration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Data Governance and Analytics</a:t>
            </a:r>
          </a:p>
        </p:txBody>
      </p:sp>
      <p:pic>
        <p:nvPicPr>
          <p:cNvPr id="25" name="Picture 24">
            <a:extLst>
              <a:ext uri="{FF2B5EF4-FFF2-40B4-BE49-F238E27FC236}">
                <a16:creationId xmlns:a16="http://schemas.microsoft.com/office/drawing/2014/main" id="{A000FCF3-E000-494D-8F9A-D768E0E00C65}"/>
              </a:ext>
            </a:extLst>
          </p:cNvPr>
          <p:cNvPicPr>
            <a:picLocks noChangeAspect="1"/>
          </p:cNvPicPr>
          <p:nvPr/>
        </p:nvPicPr>
        <p:blipFill>
          <a:blip r:embed="rId8"/>
          <a:stretch>
            <a:fillRect/>
          </a:stretch>
        </p:blipFill>
        <p:spPr>
          <a:xfrm>
            <a:off x="1438276" y="3869373"/>
            <a:ext cx="1196590" cy="1225018"/>
          </a:xfrm>
          <a:prstGeom prst="rect">
            <a:avLst/>
          </a:prstGeom>
        </p:spPr>
      </p:pic>
      <p:sp>
        <p:nvSpPr>
          <p:cNvPr id="31" name="TextBox 30">
            <a:extLst>
              <a:ext uri="{FF2B5EF4-FFF2-40B4-BE49-F238E27FC236}">
                <a16:creationId xmlns:a16="http://schemas.microsoft.com/office/drawing/2014/main" id="{2EF71C75-C983-4D34-9A1C-9F765EA16753}"/>
              </a:ext>
            </a:extLst>
          </p:cNvPr>
          <p:cNvSpPr txBox="1"/>
          <p:nvPr/>
        </p:nvSpPr>
        <p:spPr>
          <a:xfrm>
            <a:off x="3436781" y="5088005"/>
            <a:ext cx="1854920"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April Mitchell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FBI It Specialist and Technical Lead of Data Standards in the Criminal Justice Information Services (CJIS) Division</a:t>
            </a: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0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p:txBody>
      </p:sp>
      <p:pic>
        <p:nvPicPr>
          <p:cNvPr id="32" name="Picture 31" descr="A close-up of a person smiling&#10;&#10;Description automatically generated">
            <a:extLst>
              <a:ext uri="{FF2B5EF4-FFF2-40B4-BE49-F238E27FC236}">
                <a16:creationId xmlns:a16="http://schemas.microsoft.com/office/drawing/2014/main" id="{166E8776-2D32-3888-52B9-3D759B4636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7401" y="3847332"/>
            <a:ext cx="930505" cy="1240673"/>
          </a:xfrm>
          <a:prstGeom prst="rect">
            <a:avLst/>
          </a:prstGeom>
        </p:spPr>
      </p:pic>
      <p:sp>
        <p:nvSpPr>
          <p:cNvPr id="7" name="TextBox 6">
            <a:extLst>
              <a:ext uri="{FF2B5EF4-FFF2-40B4-BE49-F238E27FC236}">
                <a16:creationId xmlns:a16="http://schemas.microsoft.com/office/drawing/2014/main" id="{4BAFBCBA-F263-2BD4-2E5A-D26016930AB0}"/>
              </a:ext>
            </a:extLst>
          </p:cNvPr>
          <p:cNvSpPr txBox="1"/>
          <p:nvPr/>
        </p:nvSpPr>
        <p:spPr>
          <a:xfrm>
            <a:off x="5870114" y="5100029"/>
            <a:ext cx="1277557" cy="1077218"/>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Erin Partin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Data Scientist, Office of the Principal Deputy Director, National Institute of Justice (NIJ)</a:t>
            </a:r>
            <a:endPar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endParaRPr>
          </a:p>
        </p:txBody>
      </p:sp>
      <p:pic>
        <p:nvPicPr>
          <p:cNvPr id="13" name="Picture 12" descr="A person smiling for the camera&#10;&#10;Description automatically generated with medium confidence">
            <a:extLst>
              <a:ext uri="{FF2B5EF4-FFF2-40B4-BE49-F238E27FC236}">
                <a16:creationId xmlns:a16="http://schemas.microsoft.com/office/drawing/2014/main" id="{667E9FF1-D852-BDA4-9F2F-527136E71B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0116" y="3856190"/>
            <a:ext cx="1223274" cy="1223274"/>
          </a:xfrm>
          <a:prstGeom prst="rect">
            <a:avLst/>
          </a:prstGeom>
        </p:spPr>
      </p:pic>
      <p:sp>
        <p:nvSpPr>
          <p:cNvPr id="3" name="TextBox 2">
            <a:extLst>
              <a:ext uri="{FF2B5EF4-FFF2-40B4-BE49-F238E27FC236}">
                <a16:creationId xmlns:a16="http://schemas.microsoft.com/office/drawing/2014/main" id="{1C5A107D-7758-76B4-8A52-802696C656D2}"/>
              </a:ext>
            </a:extLst>
          </p:cNvPr>
          <p:cNvSpPr txBox="1"/>
          <p:nvPr/>
        </p:nvSpPr>
        <p:spPr>
          <a:xfrm>
            <a:off x="7792440" y="5070429"/>
            <a:ext cx="1277557" cy="1215717"/>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Erica Smith</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Data Scientist, Unit Chief – Law Enforcement Incident-Based Statistics Unit, Bureau of Justice Statistics(BJS)</a:t>
            </a:r>
            <a:endPar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endParaRPr>
          </a:p>
        </p:txBody>
      </p:sp>
      <p:pic>
        <p:nvPicPr>
          <p:cNvPr id="20" name="Picture 19" descr="A picture containing person, clothing, suit&#10;&#10;Description automatically generated">
            <a:extLst>
              <a:ext uri="{FF2B5EF4-FFF2-40B4-BE49-F238E27FC236}">
                <a16:creationId xmlns:a16="http://schemas.microsoft.com/office/drawing/2014/main" id="{D2B1F92F-D613-2620-BA4B-5CFD2EF45E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18583" y="3864257"/>
            <a:ext cx="1154155" cy="1154155"/>
          </a:xfrm>
          <a:prstGeom prst="rect">
            <a:avLst/>
          </a:prstGeom>
        </p:spPr>
      </p:pic>
      <p:pic>
        <p:nvPicPr>
          <p:cNvPr id="11" name="Picture 10" descr="A person with a stethoscope on his head&#10;&#10;Description automatically generated with low confidence">
            <a:extLst>
              <a:ext uri="{FF2B5EF4-FFF2-40B4-BE49-F238E27FC236}">
                <a16:creationId xmlns:a16="http://schemas.microsoft.com/office/drawing/2014/main" id="{523601BF-DD12-0209-C80B-826306B3CA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14766" y="3870155"/>
            <a:ext cx="928850" cy="1207110"/>
          </a:xfrm>
          <a:prstGeom prst="rect">
            <a:avLst/>
          </a:prstGeom>
        </p:spPr>
      </p:pic>
      <p:sp>
        <p:nvSpPr>
          <p:cNvPr id="19" name="TextBox 18">
            <a:extLst>
              <a:ext uri="{FF2B5EF4-FFF2-40B4-BE49-F238E27FC236}">
                <a16:creationId xmlns:a16="http://schemas.microsoft.com/office/drawing/2014/main" id="{C57EE8B3-6ED3-B500-A799-F647D963879A}"/>
              </a:ext>
            </a:extLst>
          </p:cNvPr>
          <p:cNvSpPr txBox="1"/>
          <p:nvPr/>
        </p:nvSpPr>
        <p:spPr>
          <a:xfrm>
            <a:off x="9609671" y="5152617"/>
            <a:ext cx="1361488" cy="1231106"/>
          </a:xfrm>
          <a:prstGeom prst="rect">
            <a:avLst/>
          </a:prstGeom>
          <a:noFill/>
        </p:spPr>
        <p:txBody>
          <a:bodyPr wrap="square">
            <a:spAutoFit/>
          </a:bodyPr>
          <a:lstStyle/>
          <a:p>
            <a:pPr algn="l"/>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a:t>
            </a:r>
            <a:r>
              <a:rPr lang="en-US" sz="1000" b="1" dirty="0">
                <a:solidFill>
                  <a:srgbClr val="8B8B8B">
                    <a:lumMod val="50000"/>
                  </a:srgbClr>
                </a:solidFill>
                <a:latin typeface="Arial"/>
              </a:rPr>
              <a:t>Tom Welch </a:t>
            </a:r>
            <a:r>
              <a:rPr lang="en-US" sz="900" b="1" dirty="0">
                <a:solidFill>
                  <a:srgbClr val="8B8B8B">
                    <a:lumMod val="50000"/>
                  </a:srgbClr>
                </a:solidFill>
                <a:latin typeface="Arial"/>
              </a:rPr>
              <a:t>Director of Information Technology</a:t>
            </a:r>
          </a:p>
          <a:p>
            <a:pPr algn="l"/>
            <a:r>
              <a:rPr lang="en-US" sz="900" b="1" dirty="0">
                <a:solidFill>
                  <a:srgbClr val="8B8B8B">
                    <a:lumMod val="50000"/>
                  </a:srgbClr>
                </a:solidFill>
                <a:latin typeface="Arial"/>
              </a:rPr>
              <a:t>OHIO HIDTA – Including Northern KY &amp; Western PA</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spTree>
    <p:extLst>
      <p:ext uri="{BB962C8B-B14F-4D97-AF65-F5344CB8AC3E}">
        <p14:creationId xmlns:p14="http://schemas.microsoft.com/office/powerpoint/2010/main" val="3199022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39A6-9B41-66F4-F1D2-E45C0F93BF0B}"/>
              </a:ext>
            </a:extLst>
          </p:cNvPr>
          <p:cNvSpPr>
            <a:spLocks noGrp="1"/>
          </p:cNvSpPr>
          <p:nvPr>
            <p:ph type="title"/>
          </p:nvPr>
        </p:nvSpPr>
        <p:spPr/>
        <p:txBody>
          <a:bodyPr/>
          <a:lstStyle/>
          <a:p>
            <a:r>
              <a:rPr lang="en-U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27 February 2025 NBAC TSC Agenda </a:t>
            </a:r>
            <a:r>
              <a:rPr lang="en-US" dirty="0">
                <a:solidFill>
                  <a:srgbClr val="242424"/>
                </a:solidFill>
                <a:latin typeface="Arial" panose="020B0604020202020204" pitchFamily="34" charset="0"/>
                <a:ea typeface="Times New Roman" panose="02020603050405020304" pitchFamily="18" charset="0"/>
                <a:cs typeface="Times New Roman" panose="02020603050405020304" pitchFamily="18" charset="0"/>
              </a:rPr>
              <a:t> </a:t>
            </a:r>
            <a:r>
              <a:rPr lang="en-US" sz="20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a:t>
            </a:r>
            <a:r>
              <a:rPr lang="en-US" sz="18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br>
              <a:rPr lang="en-US" sz="1800"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Slide Number Placeholder 3">
            <a:extLst>
              <a:ext uri="{FF2B5EF4-FFF2-40B4-BE49-F238E27FC236}">
                <a16:creationId xmlns:a16="http://schemas.microsoft.com/office/drawing/2014/main" id="{0F824B73-4369-DD9B-4F21-7F70561F100B}"/>
              </a:ext>
            </a:extLst>
          </p:cNvPr>
          <p:cNvSpPr>
            <a:spLocks noGrp="1"/>
          </p:cNvSpPr>
          <p:nvPr>
            <p:ph type="sldNum" sz="quarter" idx="4"/>
          </p:nvPr>
        </p:nvSpPr>
        <p:spPr/>
        <p:txBody>
          <a:bodyPr/>
          <a:lstStyle/>
          <a:p>
            <a:fld id="{6E6030FC-FB78-5E4D-92EA-5D9433591EA9}" type="slidenum">
              <a:rPr lang="en-US" smtClean="0"/>
              <a:pPr/>
              <a:t>2</a:t>
            </a:fld>
            <a:endParaRPr lang="en-US" dirty="0"/>
          </a:p>
        </p:txBody>
      </p:sp>
      <p:sp>
        <p:nvSpPr>
          <p:cNvPr id="3" name="TextBox 2">
            <a:extLst>
              <a:ext uri="{FF2B5EF4-FFF2-40B4-BE49-F238E27FC236}">
                <a16:creationId xmlns:a16="http://schemas.microsoft.com/office/drawing/2014/main" id="{D9F5A6F5-0A33-95F0-7890-54CAEA6FB5DD}"/>
              </a:ext>
            </a:extLst>
          </p:cNvPr>
          <p:cNvSpPr txBox="1"/>
          <p:nvPr/>
        </p:nvSpPr>
        <p:spPr>
          <a:xfrm>
            <a:off x="3745073" y="5725492"/>
            <a:ext cx="5198859" cy="646331"/>
          </a:xfrm>
          <a:prstGeom prst="rect">
            <a:avLst/>
          </a:prstGeom>
          <a:solidFill>
            <a:srgbClr val="FFFF00"/>
          </a:solidFill>
          <a:ln>
            <a:solidFill>
              <a:schemeClr val="bg2">
                <a:lumMod val="10000"/>
              </a:schemeClr>
            </a:solidFill>
          </a:ln>
        </p:spPr>
        <p:txBody>
          <a:bodyPr wrap="none" rtlCol="0">
            <a:spAutoFit/>
          </a:bodyPr>
          <a:lstStyle/>
          <a:p>
            <a:r>
              <a:rPr lang="en-US" sz="1200" dirty="0"/>
              <a:t>Slides available at 30 January Minutes folder, NBAC Admin Repo</a:t>
            </a:r>
          </a:p>
          <a:p>
            <a:r>
              <a:rPr lang="en-US" sz="1200" dirty="0">
                <a:hlinkClick r:id="rId3"/>
              </a:rPr>
              <a:t>https://github.com/niemopen/nbac-admin/tree/main/nbac-meeting-minutes</a:t>
            </a:r>
            <a:endParaRPr lang="en-US" sz="1200" dirty="0"/>
          </a:p>
          <a:p>
            <a:endParaRPr lang="en-US" sz="1200" dirty="0"/>
          </a:p>
        </p:txBody>
      </p:sp>
      <p:sp>
        <p:nvSpPr>
          <p:cNvPr id="6" name="Text Placeholder 5">
            <a:extLst>
              <a:ext uri="{FF2B5EF4-FFF2-40B4-BE49-F238E27FC236}">
                <a16:creationId xmlns:a16="http://schemas.microsoft.com/office/drawing/2014/main" id="{6402C9DC-6F83-006F-E37A-B315C4FBDDE0}"/>
              </a:ext>
            </a:extLst>
          </p:cNvPr>
          <p:cNvSpPr>
            <a:spLocks noGrp="1"/>
          </p:cNvSpPr>
          <p:nvPr>
            <p:ph type="body" sz="quarter" idx="13"/>
          </p:nvPr>
        </p:nvSpPr>
        <p:spPr>
          <a:xfrm>
            <a:off x="611393" y="947536"/>
            <a:ext cx="11079192" cy="5059162"/>
          </a:xfrm>
        </p:spPr>
        <p:txBody>
          <a:bodyPr>
            <a:normAutofit fontScale="85000" lnSpcReduction="20000"/>
          </a:bodyPr>
          <a:lstStyle/>
          <a:p>
            <a:pPr>
              <a:lnSpc>
                <a:spcPct val="107000"/>
              </a:lnSpc>
              <a:spcBef>
                <a:spcPts val="0"/>
              </a:spcBef>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27 February 2025 NBAC TSC Agenda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600" dirty="0">
                <a:solidFill>
                  <a:srgbClr val="242424"/>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1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1:00 NBAC Chair (s) Opening Remarks – Mr. Kamran Atri, Thomas Krul &amp; Paul Wormeli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Webinar 22 May – Paul Wormeli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NDR 6.0 PSD01 - approved</a:t>
            </a: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Model Version 6.0 PS02 </a:t>
            </a:r>
            <a:r>
              <a:rPr lang="en-US" sz="11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 requires additional updates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PGB Vote on Hackathon under review</a:t>
            </a: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Domain/Sub-Committee Outreach - Chairs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NBAC Issues Kanban Board -Steve Sullivan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Arial" panose="020B0604020202020204" pitchFamily="34" charset="0"/>
              <a:buChar char="–"/>
              <a:tabLst>
                <a:tab pos="914400" algn="l"/>
              </a:tabLst>
            </a:pPr>
            <a:r>
              <a:rPr lang="en-US" sz="1100" u="sng"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hlinkClick r:id="rId4"/>
              </a:rPr>
              <a:t>https://github.com/orgs/niemopen/projects/7/views/2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07000"/>
              </a:lnSpc>
              <a:spcBef>
                <a:spcPts val="0"/>
              </a:spcBef>
              <a:spcAft>
                <a:spcPts val="800"/>
              </a:spcAf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1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1:10 NIEM Management Office (NMO) Update – Mr. Steve Sullivan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Hackathon details – Steve Sullivan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Reveal Summit – October 2025 Planning</a:t>
            </a:r>
          </a:p>
          <a:p>
            <a:pPr lvl="2" indent="-285750">
              <a:lnSpc>
                <a:spcPct val="107000"/>
              </a:lnSpc>
              <a:spcBef>
                <a:spcPts val="0"/>
              </a:spcBef>
              <a:spcAft>
                <a:spcPts val="800"/>
              </a:spcAft>
              <a:buFont typeface="Arial" panose="020B0604020202020204" pitchFamily="34" charset="0"/>
              <a:buChar char="–"/>
              <a:tabLst>
                <a:tab pos="9144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AM 8 October</a:t>
            </a: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PGB Meeting Synopsis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OS Use </a:t>
            </a:r>
            <a:r>
              <a:rPr lang="en-US" sz="1100"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Statements of Use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457200" algn="l"/>
              </a:tabLs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1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1:20 NTAC Update – </a:t>
            </a: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Ms. Christina Medlin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API 2.0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1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1:30 Communications &amp; Outreach NMO Sub-Committee update – </a:t>
            </a:r>
            <a:r>
              <a:rPr lang="en-US" sz="11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Paul Wormeli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1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1:35 Community Updates - all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1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1:40 Questions/Final Remarks </a:t>
            </a: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711636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699095" y="289996"/>
            <a:ext cx="7140095"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EXPERT VOTING MEMBERS &amp;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8B8B8B">
                    <a:lumMod val="50000"/>
                  </a:srgbClr>
                </a:solidFill>
                <a:latin typeface="Arial"/>
              </a:rPr>
              <a:t>NON-VOTING MEMBERS</a:t>
            </a: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 </a:t>
            </a:r>
          </a:p>
        </p:txBody>
      </p:sp>
      <p:sp>
        <p:nvSpPr>
          <p:cNvPr id="4" name="TextBox 3">
            <a:extLst>
              <a:ext uri="{FF2B5EF4-FFF2-40B4-BE49-F238E27FC236}">
                <a16:creationId xmlns:a16="http://schemas.microsoft.com/office/drawing/2014/main" id="{4380E9F3-F5A6-BE1A-6DD4-EA80530378F1}"/>
              </a:ext>
            </a:extLst>
          </p:cNvPr>
          <p:cNvSpPr txBox="1"/>
          <p:nvPr/>
        </p:nvSpPr>
        <p:spPr>
          <a:xfrm>
            <a:off x="1235947" y="2429169"/>
            <a:ext cx="3865161" cy="615553"/>
          </a:xfrm>
          <a:prstGeom prst="rect">
            <a:avLst/>
          </a:prstGeom>
          <a:noFill/>
        </p:spPr>
        <p:txBody>
          <a:bodyPr wrap="none" rtlCol="0">
            <a:spAutoFit/>
          </a:bodyPr>
          <a:lstStyle/>
          <a:p>
            <a:r>
              <a:rPr lang="en-US" b="1" dirty="0">
                <a:solidFill>
                  <a:schemeClr val="tx1">
                    <a:lumMod val="50000"/>
                  </a:schemeClr>
                </a:solidFill>
              </a:rPr>
              <a:t>PGB EXPERT VOTING MEMBERS</a:t>
            </a:r>
          </a:p>
          <a:p>
            <a:pPr algn="ctr"/>
            <a:r>
              <a:rPr lang="en-US" sz="1600" b="1" dirty="0">
                <a:solidFill>
                  <a:schemeClr val="tx1">
                    <a:lumMod val="50000"/>
                  </a:schemeClr>
                </a:solidFill>
              </a:rPr>
              <a:t>Technical Steering Committees</a:t>
            </a:r>
          </a:p>
        </p:txBody>
      </p:sp>
      <p:pic>
        <p:nvPicPr>
          <p:cNvPr id="7" name="Picture 6">
            <a:extLst>
              <a:ext uri="{FF2B5EF4-FFF2-40B4-BE49-F238E27FC236}">
                <a16:creationId xmlns:a16="http://schemas.microsoft.com/office/drawing/2014/main" id="{106E5FE8-8C9B-1E7D-D36D-57F3939A04B9}"/>
              </a:ext>
            </a:extLst>
          </p:cNvPr>
          <p:cNvPicPr>
            <a:picLocks noChangeAspect="1"/>
          </p:cNvPicPr>
          <p:nvPr/>
        </p:nvPicPr>
        <p:blipFill>
          <a:blip r:embed="rId3"/>
          <a:stretch>
            <a:fillRect/>
          </a:stretch>
        </p:blipFill>
        <p:spPr>
          <a:xfrm>
            <a:off x="6931002" y="3163388"/>
            <a:ext cx="1012024" cy="1024217"/>
          </a:xfrm>
          <a:prstGeom prst="rect">
            <a:avLst/>
          </a:prstGeom>
        </p:spPr>
      </p:pic>
      <p:pic>
        <p:nvPicPr>
          <p:cNvPr id="8" name="Picture 7">
            <a:extLst>
              <a:ext uri="{FF2B5EF4-FFF2-40B4-BE49-F238E27FC236}">
                <a16:creationId xmlns:a16="http://schemas.microsoft.com/office/drawing/2014/main" id="{38161BBD-B140-F37C-F715-917C58937850}"/>
              </a:ext>
            </a:extLst>
          </p:cNvPr>
          <p:cNvPicPr>
            <a:picLocks noChangeAspect="1"/>
          </p:cNvPicPr>
          <p:nvPr/>
        </p:nvPicPr>
        <p:blipFill>
          <a:blip r:embed="rId4"/>
          <a:stretch>
            <a:fillRect/>
          </a:stretch>
        </p:blipFill>
        <p:spPr>
          <a:xfrm>
            <a:off x="4113469" y="3163388"/>
            <a:ext cx="1147531" cy="1190032"/>
          </a:xfrm>
          <a:prstGeom prst="rect">
            <a:avLst/>
          </a:prstGeom>
        </p:spPr>
      </p:pic>
      <p:sp>
        <p:nvSpPr>
          <p:cNvPr id="10" name="TextBox 9">
            <a:extLst>
              <a:ext uri="{FF2B5EF4-FFF2-40B4-BE49-F238E27FC236}">
                <a16:creationId xmlns:a16="http://schemas.microsoft.com/office/drawing/2014/main" id="{7652CD34-20CB-9EDB-AA29-D1D5CCFD6EBA}"/>
              </a:ext>
            </a:extLst>
          </p:cNvPr>
          <p:cNvSpPr txBox="1"/>
          <p:nvPr/>
        </p:nvSpPr>
        <p:spPr>
          <a:xfrm>
            <a:off x="6934610" y="4357864"/>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Kamran Atri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
        <p:nvSpPr>
          <p:cNvPr id="13" name="TextBox 12">
            <a:extLst>
              <a:ext uri="{FF2B5EF4-FFF2-40B4-BE49-F238E27FC236}">
                <a16:creationId xmlns:a16="http://schemas.microsoft.com/office/drawing/2014/main" id="{032E3902-2756-583B-D741-73C6D28517C3}"/>
              </a:ext>
            </a:extLst>
          </p:cNvPr>
          <p:cNvSpPr txBox="1"/>
          <p:nvPr/>
        </p:nvSpPr>
        <p:spPr>
          <a:xfrm>
            <a:off x="2790588" y="4506451"/>
            <a:ext cx="1277557" cy="646331"/>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a:t>
            </a:r>
            <a:r>
              <a:rPr lang="en-US" sz="900" b="1" dirty="0">
                <a:solidFill>
                  <a:srgbClr val="8B8B8B">
                    <a:lumMod val="50000"/>
                  </a:srgbClr>
                </a:solidFill>
                <a:latin typeface="Arial"/>
              </a:rPr>
              <a:t>Darcy Staley</a:t>
            </a:r>
            <a:endPar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Management Organization TSC</a:t>
            </a:r>
          </a:p>
        </p:txBody>
      </p:sp>
      <p:sp>
        <p:nvSpPr>
          <p:cNvPr id="14" name="TextBox 13">
            <a:extLst>
              <a:ext uri="{FF2B5EF4-FFF2-40B4-BE49-F238E27FC236}">
                <a16:creationId xmlns:a16="http://schemas.microsoft.com/office/drawing/2014/main" id="{6F337C02-73FE-AE50-F8DE-2A94D1F4667A}"/>
              </a:ext>
            </a:extLst>
          </p:cNvPr>
          <p:cNvSpPr txBox="1"/>
          <p:nvPr/>
        </p:nvSpPr>
        <p:spPr>
          <a:xfrm>
            <a:off x="6779971" y="2429169"/>
            <a:ext cx="4455066" cy="615553"/>
          </a:xfrm>
          <a:prstGeom prst="rect">
            <a:avLst/>
          </a:prstGeom>
          <a:noFill/>
        </p:spPr>
        <p:txBody>
          <a:bodyPr wrap="none" rtlCol="0">
            <a:spAutoFit/>
          </a:bodyPr>
          <a:lstStyle/>
          <a:p>
            <a:r>
              <a:rPr lang="en-US" b="1" dirty="0">
                <a:solidFill>
                  <a:schemeClr val="tx1">
                    <a:lumMod val="50000"/>
                  </a:schemeClr>
                </a:solidFill>
              </a:rPr>
              <a:t>PGB EXPERT NON-VOTING MEMBERS</a:t>
            </a:r>
          </a:p>
          <a:p>
            <a:pPr algn="ctr"/>
            <a:r>
              <a:rPr lang="en-US" sz="1600" b="1" dirty="0">
                <a:solidFill>
                  <a:schemeClr val="tx1">
                    <a:lumMod val="50000"/>
                  </a:schemeClr>
                </a:solidFill>
              </a:rPr>
              <a:t>Technical Steering Committees</a:t>
            </a:r>
          </a:p>
        </p:txBody>
      </p:sp>
      <p:pic>
        <p:nvPicPr>
          <p:cNvPr id="15" name="Picture 14">
            <a:extLst>
              <a:ext uri="{FF2B5EF4-FFF2-40B4-BE49-F238E27FC236}">
                <a16:creationId xmlns:a16="http://schemas.microsoft.com/office/drawing/2014/main" id="{6863327A-11A3-DA09-5E58-487F8D9F7C44}"/>
              </a:ext>
            </a:extLst>
          </p:cNvPr>
          <p:cNvPicPr>
            <a:picLocks noChangeAspect="1"/>
          </p:cNvPicPr>
          <p:nvPr/>
        </p:nvPicPr>
        <p:blipFill>
          <a:blip r:embed="rId5"/>
          <a:stretch>
            <a:fillRect/>
          </a:stretch>
        </p:blipFill>
        <p:spPr>
          <a:xfrm>
            <a:off x="1512484" y="3202271"/>
            <a:ext cx="1104271" cy="1021983"/>
          </a:xfrm>
          <a:prstGeom prst="rect">
            <a:avLst/>
          </a:prstGeom>
        </p:spPr>
      </p:pic>
      <p:sp>
        <p:nvSpPr>
          <p:cNvPr id="16" name="TextBox 15">
            <a:extLst>
              <a:ext uri="{FF2B5EF4-FFF2-40B4-BE49-F238E27FC236}">
                <a16:creationId xmlns:a16="http://schemas.microsoft.com/office/drawing/2014/main" id="{CA7636C0-14D9-F64D-9D80-4700C8F8D168}"/>
              </a:ext>
            </a:extLst>
          </p:cNvPr>
          <p:cNvSpPr txBox="1"/>
          <p:nvPr/>
        </p:nvSpPr>
        <p:spPr>
          <a:xfrm>
            <a:off x="1425840" y="4489885"/>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Thomas </a:t>
            </a:r>
            <a:r>
              <a:rPr lang="en-US" sz="900" b="1" dirty="0">
                <a:solidFill>
                  <a:srgbClr val="8B8B8B">
                    <a:lumMod val="50000"/>
                  </a:srgbClr>
                </a:solidFill>
                <a:latin typeface="Arial"/>
              </a:rPr>
              <a:t>K</a:t>
            </a:r>
            <a:r>
              <a:rPr kumimoji="0" lang="en-US" sz="900" b="1" i="0" u="none" strike="noStrike" kern="1200" cap="none" spc="0" normalizeH="0" baseline="0" noProof="0" dirty="0" err="1">
                <a:ln>
                  <a:noFill/>
                </a:ln>
                <a:solidFill>
                  <a:srgbClr val="8B8B8B">
                    <a:lumMod val="50000"/>
                  </a:srgbClr>
                </a:solidFill>
                <a:effectLst/>
                <a:uLnTx/>
                <a:uFillTx/>
                <a:latin typeface="Arial"/>
                <a:ea typeface="+mn-ea"/>
                <a:cs typeface="+mn-cs"/>
              </a:rPr>
              <a:t>rul</a:t>
            </a:r>
            <a:endPar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
        <p:nvSpPr>
          <p:cNvPr id="18" name="TextBox 17">
            <a:extLst>
              <a:ext uri="{FF2B5EF4-FFF2-40B4-BE49-F238E27FC236}">
                <a16:creationId xmlns:a16="http://schemas.microsoft.com/office/drawing/2014/main" id="{A585EC2B-274B-9F3D-2419-D488B84D232D}"/>
              </a:ext>
            </a:extLst>
          </p:cNvPr>
          <p:cNvSpPr txBox="1"/>
          <p:nvPr/>
        </p:nvSpPr>
        <p:spPr>
          <a:xfrm>
            <a:off x="9401412" y="4282300"/>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Brad Bolliger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Technical Architecture Committee TSC</a:t>
            </a:r>
          </a:p>
        </p:txBody>
      </p:sp>
      <p:pic>
        <p:nvPicPr>
          <p:cNvPr id="3" name="Picture 2" descr="A person wearing a suit and tie&#10;&#10;Description automatically generated with medium confidence">
            <a:extLst>
              <a:ext uri="{FF2B5EF4-FFF2-40B4-BE49-F238E27FC236}">
                <a16:creationId xmlns:a16="http://schemas.microsoft.com/office/drawing/2014/main" id="{2036784D-AC4B-48ED-38E7-83075B0817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3984" y="3017609"/>
            <a:ext cx="816801" cy="1089068"/>
          </a:xfrm>
          <a:prstGeom prst="rect">
            <a:avLst/>
          </a:prstGeom>
        </p:spPr>
      </p:pic>
      <p:pic>
        <p:nvPicPr>
          <p:cNvPr id="2" name="Picture 1" descr="A close-up of a person smiling&#10;&#10;Description automatically generated">
            <a:extLst>
              <a:ext uri="{FF2B5EF4-FFF2-40B4-BE49-F238E27FC236}">
                <a16:creationId xmlns:a16="http://schemas.microsoft.com/office/drawing/2014/main" id="{66F4BE69-ED80-555F-A6B6-BC0416EB30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30350" y="3163388"/>
            <a:ext cx="1009546" cy="1221719"/>
          </a:xfrm>
          <a:prstGeom prst="rect">
            <a:avLst/>
          </a:prstGeom>
        </p:spPr>
      </p:pic>
      <p:sp>
        <p:nvSpPr>
          <p:cNvPr id="11" name="TextBox 12">
            <a:extLst>
              <a:ext uri="{FF2B5EF4-FFF2-40B4-BE49-F238E27FC236}">
                <a16:creationId xmlns:a16="http://schemas.microsoft.com/office/drawing/2014/main" id="{032E3902-2756-583B-D741-73C6D28517C3}"/>
              </a:ext>
            </a:extLst>
          </p:cNvPr>
          <p:cNvSpPr txBox="1"/>
          <p:nvPr/>
        </p:nvSpPr>
        <p:spPr>
          <a:xfrm>
            <a:off x="4156200" y="4479159"/>
            <a:ext cx="1277557" cy="78483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900" b="1" dirty="0">
                <a:solidFill>
                  <a:srgbClr val="8B8B8B">
                    <a:lumMod val="50000"/>
                  </a:srgbClr>
                </a:solidFill>
                <a:latin typeface="Arial"/>
              </a:rPr>
              <a:t>Dr</a:t>
            </a: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 Scott Renner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Technical Architecture Committee TSC</a:t>
            </a:r>
          </a:p>
        </p:txBody>
      </p:sp>
      <p:pic>
        <p:nvPicPr>
          <p:cNvPr id="2050" name="Picture 2">
            <a:extLst>
              <a:ext uri="{FF2B5EF4-FFF2-40B4-BE49-F238E27FC236}">
                <a16:creationId xmlns:a16="http://schemas.microsoft.com/office/drawing/2014/main" id="{0C59B374-EC2E-4A7C-25D8-8ED05B1D20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5544" y="3163387"/>
            <a:ext cx="943289" cy="9432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AD4A0F1-1860-0D0E-2B12-F9A57032A284}"/>
              </a:ext>
            </a:extLst>
          </p:cNvPr>
          <p:cNvSpPr txBox="1"/>
          <p:nvPr/>
        </p:nvSpPr>
        <p:spPr>
          <a:xfrm>
            <a:off x="8123855" y="4282300"/>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a:t>
            </a:r>
            <a:r>
              <a:rPr lang="en-US" sz="900" b="1" dirty="0">
                <a:solidFill>
                  <a:srgbClr val="8B8B8B">
                    <a:lumMod val="50000"/>
                  </a:srgbClr>
                </a:solidFill>
                <a:latin typeface="Arial"/>
              </a:rPr>
              <a:t>Paul Wormeli</a:t>
            </a:r>
            <a:endPar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Tree>
    <p:extLst>
      <p:ext uri="{BB962C8B-B14F-4D97-AF65-F5344CB8AC3E}">
        <p14:creationId xmlns:p14="http://schemas.microsoft.com/office/powerpoint/2010/main" val="474607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E90CF-CD2A-4BE3-BEA0-2E8DAA2B61E7}"/>
              </a:ext>
            </a:extLst>
          </p:cNvPr>
          <p:cNvSpPr>
            <a:spLocks noGrp="1"/>
          </p:cNvSpPr>
          <p:nvPr>
            <p:ph type="title"/>
          </p:nvPr>
        </p:nvSpPr>
        <p:spPr>
          <a:xfrm>
            <a:off x="609600" y="388275"/>
            <a:ext cx="10972800" cy="584775"/>
          </a:xfrm>
        </p:spPr>
        <p:txBody>
          <a:bodyPr>
            <a:normAutofit/>
          </a:bodyPr>
          <a:lstStyle/>
          <a:p>
            <a:r>
              <a:rPr lang="en-US" dirty="0"/>
              <a:t>NMO, NBAC, &amp; NTAC TSC Co-Chairs &amp; OASIS Maintainers</a:t>
            </a:r>
          </a:p>
        </p:txBody>
      </p:sp>
      <p:sp>
        <p:nvSpPr>
          <p:cNvPr id="4" name="Slide Number Placeholder 3">
            <a:extLst>
              <a:ext uri="{FF2B5EF4-FFF2-40B4-BE49-F238E27FC236}">
                <a16:creationId xmlns:a16="http://schemas.microsoft.com/office/drawing/2014/main" id="{02022693-26B5-4548-96CB-05AA3EC561BA}"/>
              </a:ext>
            </a:extLst>
          </p:cNvPr>
          <p:cNvSpPr>
            <a:spLocks noGrp="1"/>
          </p:cNvSpPr>
          <p:nvPr>
            <p:ph type="sldNum" sz="quarter" idx="4"/>
          </p:nvPr>
        </p:nvSpPr>
        <p:spPr>
          <a:xfrm>
            <a:off x="4740106" y="6344830"/>
            <a:ext cx="284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pic>
        <p:nvPicPr>
          <p:cNvPr id="7" name="Picture 6">
            <a:extLst>
              <a:ext uri="{FF2B5EF4-FFF2-40B4-BE49-F238E27FC236}">
                <a16:creationId xmlns:a16="http://schemas.microsoft.com/office/drawing/2014/main" id="{464860D9-7286-4E21-91B4-B0CE9A8A56B7}"/>
              </a:ext>
            </a:extLst>
          </p:cNvPr>
          <p:cNvPicPr>
            <a:picLocks noChangeAspect="1"/>
          </p:cNvPicPr>
          <p:nvPr/>
        </p:nvPicPr>
        <p:blipFill>
          <a:blip r:embed="rId3"/>
          <a:stretch>
            <a:fillRect/>
          </a:stretch>
        </p:blipFill>
        <p:spPr>
          <a:xfrm>
            <a:off x="1648228" y="3711721"/>
            <a:ext cx="1009546" cy="1021983"/>
          </a:xfrm>
          <a:prstGeom prst="rect">
            <a:avLst/>
          </a:prstGeom>
        </p:spPr>
      </p:pic>
      <p:pic>
        <p:nvPicPr>
          <p:cNvPr id="9" name="Picture 8">
            <a:extLst>
              <a:ext uri="{FF2B5EF4-FFF2-40B4-BE49-F238E27FC236}">
                <a16:creationId xmlns:a16="http://schemas.microsoft.com/office/drawing/2014/main" id="{6DAA02B6-8A9E-4FAE-9FD0-698287F468A3}"/>
              </a:ext>
            </a:extLst>
          </p:cNvPr>
          <p:cNvPicPr>
            <a:picLocks noChangeAspect="1"/>
          </p:cNvPicPr>
          <p:nvPr/>
        </p:nvPicPr>
        <p:blipFill>
          <a:blip r:embed="rId4"/>
          <a:stretch>
            <a:fillRect/>
          </a:stretch>
        </p:blipFill>
        <p:spPr>
          <a:xfrm>
            <a:off x="2817871" y="3721514"/>
            <a:ext cx="1104271" cy="1021983"/>
          </a:xfrm>
          <a:prstGeom prst="rect">
            <a:avLst/>
          </a:prstGeom>
        </p:spPr>
      </p:pic>
      <p:sp>
        <p:nvSpPr>
          <p:cNvPr id="14" name="TextBox 13">
            <a:extLst>
              <a:ext uri="{FF2B5EF4-FFF2-40B4-BE49-F238E27FC236}">
                <a16:creationId xmlns:a16="http://schemas.microsoft.com/office/drawing/2014/main" id="{200E764C-87F1-4EBA-9B93-DC931BA2A301}"/>
              </a:ext>
            </a:extLst>
          </p:cNvPr>
          <p:cNvSpPr txBox="1"/>
          <p:nvPr/>
        </p:nvSpPr>
        <p:spPr>
          <a:xfrm flipH="1">
            <a:off x="609600" y="4026655"/>
            <a:ext cx="934391" cy="4861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NBAC TSC</a:t>
            </a:r>
          </a:p>
        </p:txBody>
      </p:sp>
      <p:pic>
        <p:nvPicPr>
          <p:cNvPr id="10" name="Picture 9">
            <a:extLst>
              <a:ext uri="{FF2B5EF4-FFF2-40B4-BE49-F238E27FC236}">
                <a16:creationId xmlns:a16="http://schemas.microsoft.com/office/drawing/2014/main" id="{466A5F60-3947-4F43-9C9C-3D78150074D5}"/>
              </a:ext>
            </a:extLst>
          </p:cNvPr>
          <p:cNvPicPr>
            <a:picLocks noChangeAspect="1"/>
          </p:cNvPicPr>
          <p:nvPr/>
        </p:nvPicPr>
        <p:blipFill>
          <a:blip r:embed="rId5"/>
          <a:stretch>
            <a:fillRect/>
          </a:stretch>
        </p:blipFill>
        <p:spPr>
          <a:xfrm>
            <a:off x="1621366" y="2528275"/>
            <a:ext cx="990568" cy="1021984"/>
          </a:xfrm>
          <a:prstGeom prst="rect">
            <a:avLst/>
          </a:prstGeom>
        </p:spPr>
      </p:pic>
      <p:sp>
        <p:nvSpPr>
          <p:cNvPr id="15" name="TextBox 14">
            <a:extLst>
              <a:ext uri="{FF2B5EF4-FFF2-40B4-BE49-F238E27FC236}">
                <a16:creationId xmlns:a16="http://schemas.microsoft.com/office/drawing/2014/main" id="{F2577330-4790-4ECC-A1D1-5A62913A7E13}"/>
              </a:ext>
            </a:extLst>
          </p:cNvPr>
          <p:cNvSpPr txBox="1"/>
          <p:nvPr/>
        </p:nvSpPr>
        <p:spPr>
          <a:xfrm flipH="1">
            <a:off x="664390" y="2848291"/>
            <a:ext cx="733130" cy="4861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NTAC TSC</a:t>
            </a:r>
          </a:p>
        </p:txBody>
      </p:sp>
      <p:pic>
        <p:nvPicPr>
          <p:cNvPr id="3" name="Picture 2">
            <a:extLst>
              <a:ext uri="{FF2B5EF4-FFF2-40B4-BE49-F238E27FC236}">
                <a16:creationId xmlns:a16="http://schemas.microsoft.com/office/drawing/2014/main" id="{279F274B-A152-4955-8629-ED324AA390C8}"/>
              </a:ext>
            </a:extLst>
          </p:cNvPr>
          <p:cNvPicPr>
            <a:picLocks noChangeAspect="1"/>
          </p:cNvPicPr>
          <p:nvPr/>
        </p:nvPicPr>
        <p:blipFill>
          <a:blip r:embed="rId6"/>
          <a:stretch>
            <a:fillRect/>
          </a:stretch>
        </p:blipFill>
        <p:spPr>
          <a:xfrm>
            <a:off x="4281555" y="4754229"/>
            <a:ext cx="621840" cy="1243125"/>
          </a:xfrm>
          <a:prstGeom prst="rect">
            <a:avLst/>
          </a:prstGeom>
        </p:spPr>
      </p:pic>
      <p:sp>
        <p:nvSpPr>
          <p:cNvPr id="16" name="TextBox 15">
            <a:extLst>
              <a:ext uri="{FF2B5EF4-FFF2-40B4-BE49-F238E27FC236}">
                <a16:creationId xmlns:a16="http://schemas.microsoft.com/office/drawing/2014/main" id="{57E6E441-353D-4654-9C1B-DF271C33F96F}"/>
              </a:ext>
            </a:extLst>
          </p:cNvPr>
          <p:cNvSpPr txBox="1"/>
          <p:nvPr/>
        </p:nvSpPr>
        <p:spPr>
          <a:xfrm>
            <a:off x="814464" y="5242658"/>
            <a:ext cx="547001" cy="48613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NMO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TSC</a:t>
            </a:r>
          </a:p>
        </p:txBody>
      </p:sp>
      <p:pic>
        <p:nvPicPr>
          <p:cNvPr id="17" name="Picture 16" descr="A close-up of a person smiling&#10;&#10;Description automatically generated">
            <a:extLst>
              <a:ext uri="{FF2B5EF4-FFF2-40B4-BE49-F238E27FC236}">
                <a16:creationId xmlns:a16="http://schemas.microsoft.com/office/drawing/2014/main" id="{AE85D54F-14D0-1F56-858D-250E449398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2388" y="4843229"/>
            <a:ext cx="1009546" cy="1221719"/>
          </a:xfrm>
          <a:prstGeom prst="rect">
            <a:avLst/>
          </a:prstGeom>
        </p:spPr>
      </p:pic>
      <p:pic>
        <p:nvPicPr>
          <p:cNvPr id="11" name="Picture 10" descr="A person wearing a suit and tie&#10;&#10;Description automatically generated with medium confidence">
            <a:extLst>
              <a:ext uri="{FF2B5EF4-FFF2-40B4-BE49-F238E27FC236}">
                <a16:creationId xmlns:a16="http://schemas.microsoft.com/office/drawing/2014/main" id="{C2348C19-8896-C1C2-8333-0EC1F5EF5E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3688" y="2545054"/>
            <a:ext cx="816801" cy="1089068"/>
          </a:xfrm>
          <a:prstGeom prst="rect">
            <a:avLst/>
          </a:prstGeom>
        </p:spPr>
      </p:pic>
      <p:graphicFrame>
        <p:nvGraphicFramePr>
          <p:cNvPr id="5" name="Table 4">
            <a:extLst>
              <a:ext uri="{FF2B5EF4-FFF2-40B4-BE49-F238E27FC236}">
                <a16:creationId xmlns:a16="http://schemas.microsoft.com/office/drawing/2014/main" id="{34F4EB6D-3FB6-7D1B-2919-805A8275DC6E}"/>
              </a:ext>
            </a:extLst>
          </p:cNvPr>
          <p:cNvGraphicFramePr>
            <a:graphicFrameLocks noGrp="1"/>
          </p:cNvGraphicFramePr>
          <p:nvPr/>
        </p:nvGraphicFramePr>
        <p:xfrm>
          <a:off x="609600" y="873641"/>
          <a:ext cx="5216893" cy="1630680"/>
        </p:xfrm>
        <a:graphic>
          <a:graphicData uri="http://schemas.openxmlformats.org/drawingml/2006/table">
            <a:tbl>
              <a:tblPr firstRow="1" bandRow="1">
                <a:tableStyleId>{5C22544A-7EE6-4342-B048-85BDC9FD1C3A}</a:tableStyleId>
              </a:tblPr>
              <a:tblGrid>
                <a:gridCol w="1371018">
                  <a:extLst>
                    <a:ext uri="{9D8B030D-6E8A-4147-A177-3AD203B41FA5}">
                      <a16:colId xmlns:a16="http://schemas.microsoft.com/office/drawing/2014/main" val="3687752479"/>
                    </a:ext>
                  </a:extLst>
                </a:gridCol>
                <a:gridCol w="3845875">
                  <a:extLst>
                    <a:ext uri="{9D8B030D-6E8A-4147-A177-3AD203B41FA5}">
                      <a16:colId xmlns:a16="http://schemas.microsoft.com/office/drawing/2014/main" val="3255170273"/>
                    </a:ext>
                  </a:extLst>
                </a:gridCol>
              </a:tblGrid>
              <a:tr h="370840">
                <a:tc>
                  <a:txBody>
                    <a:bodyPr/>
                    <a:lstStyle/>
                    <a:p>
                      <a:r>
                        <a:rPr lang="en-US" sz="1400" dirty="0"/>
                        <a:t>TSC</a:t>
                      </a:r>
                    </a:p>
                  </a:txBody>
                  <a:tcPr/>
                </a:tc>
                <a:tc>
                  <a:txBody>
                    <a:bodyPr/>
                    <a:lstStyle/>
                    <a:p>
                      <a:r>
                        <a:rPr lang="en-US" sz="1400" dirty="0"/>
                        <a:t>Approved (TSC CHAIRS)</a:t>
                      </a:r>
                    </a:p>
                  </a:txBody>
                  <a:tcPr/>
                </a:tc>
                <a:extLst>
                  <a:ext uri="{0D108BD9-81ED-4DB2-BD59-A6C34878D82A}">
                    <a16:rowId xmlns:a16="http://schemas.microsoft.com/office/drawing/2014/main" val="2457655562"/>
                  </a:ext>
                </a:extLst>
              </a:tr>
              <a:tr h="370840">
                <a:tc>
                  <a:txBody>
                    <a:bodyPr/>
                    <a:lstStyle/>
                    <a:p>
                      <a:r>
                        <a:rPr lang="en-US" sz="1400" dirty="0">
                          <a:solidFill>
                            <a:schemeClr val="bg2">
                              <a:lumMod val="10000"/>
                            </a:schemeClr>
                          </a:solidFill>
                        </a:rPr>
                        <a:t>NMO TSC</a:t>
                      </a:r>
                    </a:p>
                  </a:txBody>
                  <a:tcPr/>
                </a:tc>
                <a:tc>
                  <a:txBody>
                    <a:bodyPr/>
                    <a:lstStyle/>
                    <a:p>
                      <a:r>
                        <a:rPr lang="en-US" sz="1400" dirty="0">
                          <a:solidFill>
                            <a:schemeClr val="bg2">
                              <a:lumMod val="10000"/>
                            </a:schemeClr>
                          </a:solidFill>
                        </a:rPr>
                        <a:t>Ms. Darcy Staley &amp; Ms. Beth Smalley</a:t>
                      </a:r>
                    </a:p>
                  </a:txBody>
                  <a:tcPr/>
                </a:tc>
                <a:extLst>
                  <a:ext uri="{0D108BD9-81ED-4DB2-BD59-A6C34878D82A}">
                    <a16:rowId xmlns:a16="http://schemas.microsoft.com/office/drawing/2014/main" val="3755273863"/>
                  </a:ext>
                </a:extLst>
              </a:tr>
              <a:tr h="370840">
                <a:tc>
                  <a:txBody>
                    <a:bodyPr/>
                    <a:lstStyle/>
                    <a:p>
                      <a:r>
                        <a:rPr lang="en-US" sz="1400" dirty="0">
                          <a:solidFill>
                            <a:schemeClr val="bg2">
                              <a:lumMod val="10000"/>
                            </a:schemeClr>
                          </a:solidFill>
                        </a:rPr>
                        <a:t>NBAC TSC</a:t>
                      </a:r>
                    </a:p>
                  </a:txBody>
                  <a:tcPr/>
                </a:tc>
                <a:tc>
                  <a:txBody>
                    <a:bodyPr/>
                    <a:lstStyle/>
                    <a:p>
                      <a:r>
                        <a:rPr lang="en-US" sz="1400" dirty="0">
                          <a:solidFill>
                            <a:schemeClr val="bg2">
                              <a:lumMod val="10000"/>
                            </a:schemeClr>
                          </a:solidFill>
                        </a:rPr>
                        <a:t>Mr. Kamran Atri &amp; Mr. Thomas Krul, Mr. Paul Wormeli</a:t>
                      </a:r>
                    </a:p>
                  </a:txBody>
                  <a:tcPr/>
                </a:tc>
                <a:extLst>
                  <a:ext uri="{0D108BD9-81ED-4DB2-BD59-A6C34878D82A}">
                    <a16:rowId xmlns:a16="http://schemas.microsoft.com/office/drawing/2014/main" val="2869526856"/>
                  </a:ext>
                </a:extLst>
              </a:tr>
              <a:tr h="370840">
                <a:tc>
                  <a:txBody>
                    <a:bodyPr/>
                    <a:lstStyle/>
                    <a:p>
                      <a:r>
                        <a:rPr lang="en-US" sz="1400" dirty="0">
                          <a:solidFill>
                            <a:schemeClr val="bg2">
                              <a:lumMod val="10000"/>
                            </a:schemeClr>
                          </a:solidFill>
                        </a:rPr>
                        <a:t>NTAC TSC</a:t>
                      </a:r>
                    </a:p>
                  </a:txBody>
                  <a:tcPr/>
                </a:tc>
                <a:tc>
                  <a:txBody>
                    <a:bodyPr/>
                    <a:lstStyle/>
                    <a:p>
                      <a:r>
                        <a:rPr lang="en-US" sz="1400" dirty="0">
                          <a:solidFill>
                            <a:schemeClr val="bg2">
                              <a:lumMod val="10000"/>
                            </a:schemeClr>
                          </a:solidFill>
                        </a:rPr>
                        <a:t>Dr. Scott Renner &amp; Mr. Brad Bolliger</a:t>
                      </a:r>
                    </a:p>
                  </a:txBody>
                  <a:tcPr/>
                </a:tc>
                <a:extLst>
                  <a:ext uri="{0D108BD9-81ED-4DB2-BD59-A6C34878D82A}">
                    <a16:rowId xmlns:a16="http://schemas.microsoft.com/office/drawing/2014/main" val="350121837"/>
                  </a:ext>
                </a:extLst>
              </a:tr>
            </a:tbl>
          </a:graphicData>
        </a:graphic>
      </p:graphicFrame>
      <p:graphicFrame>
        <p:nvGraphicFramePr>
          <p:cNvPr id="6" name="Table 5">
            <a:extLst>
              <a:ext uri="{FF2B5EF4-FFF2-40B4-BE49-F238E27FC236}">
                <a16:creationId xmlns:a16="http://schemas.microsoft.com/office/drawing/2014/main" id="{92BAFC4A-418D-B640-40CC-AA7CA478BBD5}"/>
              </a:ext>
            </a:extLst>
          </p:cNvPr>
          <p:cNvGraphicFramePr>
            <a:graphicFrameLocks noGrp="1"/>
          </p:cNvGraphicFramePr>
          <p:nvPr/>
        </p:nvGraphicFramePr>
        <p:xfrm>
          <a:off x="5930730" y="873641"/>
          <a:ext cx="5947383" cy="3229756"/>
        </p:xfrm>
        <a:graphic>
          <a:graphicData uri="http://schemas.openxmlformats.org/drawingml/2006/table">
            <a:tbl>
              <a:tblPr firstRow="1" bandRow="1">
                <a:tableStyleId>{5C22544A-7EE6-4342-B048-85BDC9FD1C3A}</a:tableStyleId>
              </a:tblPr>
              <a:tblGrid>
                <a:gridCol w="1982461">
                  <a:extLst>
                    <a:ext uri="{9D8B030D-6E8A-4147-A177-3AD203B41FA5}">
                      <a16:colId xmlns:a16="http://schemas.microsoft.com/office/drawing/2014/main" val="1974202846"/>
                    </a:ext>
                  </a:extLst>
                </a:gridCol>
                <a:gridCol w="1982461">
                  <a:extLst>
                    <a:ext uri="{9D8B030D-6E8A-4147-A177-3AD203B41FA5}">
                      <a16:colId xmlns:a16="http://schemas.microsoft.com/office/drawing/2014/main" val="3329185788"/>
                    </a:ext>
                  </a:extLst>
                </a:gridCol>
                <a:gridCol w="1982461">
                  <a:extLst>
                    <a:ext uri="{9D8B030D-6E8A-4147-A177-3AD203B41FA5}">
                      <a16:colId xmlns:a16="http://schemas.microsoft.com/office/drawing/2014/main" val="2962716942"/>
                    </a:ext>
                  </a:extLst>
                </a:gridCol>
              </a:tblGrid>
              <a:tr h="0">
                <a:tc>
                  <a:txBody>
                    <a:bodyPr/>
                    <a:lstStyle/>
                    <a:p>
                      <a:r>
                        <a:rPr lang="en-US" sz="1400" dirty="0"/>
                        <a:t>GitHub Repos</a:t>
                      </a:r>
                    </a:p>
                  </a:txBody>
                  <a:tcPr/>
                </a:tc>
                <a:tc>
                  <a:txBody>
                    <a:bodyPr/>
                    <a:lstStyle/>
                    <a:p>
                      <a:r>
                        <a:rPr lang="en-US" sz="1400" dirty="0"/>
                        <a:t>Primary</a:t>
                      </a:r>
                    </a:p>
                  </a:txBody>
                  <a:tcPr/>
                </a:tc>
                <a:tc>
                  <a:txBody>
                    <a:bodyPr/>
                    <a:lstStyle/>
                    <a:p>
                      <a:r>
                        <a:rPr lang="en-US" sz="1400" dirty="0"/>
                        <a:t>Alternates</a:t>
                      </a:r>
                    </a:p>
                  </a:txBody>
                  <a:tcPr/>
                </a:tc>
                <a:extLst>
                  <a:ext uri="{0D108BD9-81ED-4DB2-BD59-A6C34878D82A}">
                    <a16:rowId xmlns:a16="http://schemas.microsoft.com/office/drawing/2014/main" val="3446869367"/>
                  </a:ext>
                </a:extLst>
              </a:tr>
              <a:tr h="796106">
                <a:tc>
                  <a:txBody>
                    <a:bodyPr/>
                    <a:lstStyle/>
                    <a:p>
                      <a:r>
                        <a:rPr lang="en-US" sz="1200" dirty="0">
                          <a:solidFill>
                            <a:schemeClr val="tx1">
                              <a:lumMod val="50000"/>
                            </a:schemeClr>
                          </a:solidFill>
                        </a:rPr>
                        <a:t>NIEM Open</a:t>
                      </a:r>
                    </a:p>
                  </a:txBody>
                  <a:tcPr/>
                </a:tc>
                <a:tc>
                  <a:txBody>
                    <a:bodyPr/>
                    <a:lstStyle/>
                    <a:p>
                      <a:r>
                        <a:rPr lang="en-US" sz="1200" dirty="0">
                          <a:solidFill>
                            <a:schemeClr val="tx1">
                              <a:lumMod val="50000"/>
                            </a:schemeClr>
                          </a:solidFill>
                        </a:rPr>
                        <a:t>Ms. Christina Medlin, Mr. Aubrey Beach</a:t>
                      </a:r>
                    </a:p>
                  </a:txBody>
                  <a:tcPr/>
                </a:tc>
                <a:tc>
                  <a:txBody>
                    <a:bodyPr/>
                    <a:lstStyle/>
                    <a:p>
                      <a:r>
                        <a:rPr lang="en-US" sz="1200" dirty="0">
                          <a:solidFill>
                            <a:schemeClr val="tx1">
                              <a:lumMod val="50000"/>
                            </a:schemeClr>
                          </a:solidFill>
                        </a:rPr>
                        <a:t>Mr. Tom Carlson, Ms. Shunda Louis, Mr. Steve Sullivan (pgb-minutes)</a:t>
                      </a:r>
                    </a:p>
                  </a:txBody>
                  <a:tcPr/>
                </a:tc>
                <a:extLst>
                  <a:ext uri="{0D108BD9-81ED-4DB2-BD59-A6C34878D82A}">
                    <a16:rowId xmlns:a16="http://schemas.microsoft.com/office/drawing/2014/main" val="3954367559"/>
                  </a:ext>
                </a:extLst>
              </a:tr>
              <a:tr h="1123560">
                <a:tc>
                  <a:txBody>
                    <a:bodyPr/>
                    <a:lstStyle/>
                    <a:p>
                      <a:r>
                        <a:rPr lang="en-US" sz="1200" dirty="0">
                          <a:solidFill>
                            <a:schemeClr val="tx1">
                              <a:lumMod val="50000"/>
                            </a:schemeClr>
                          </a:solidFill>
                        </a:rPr>
                        <a:t>NTAC-Admin</a:t>
                      </a:r>
                    </a:p>
                  </a:txBody>
                  <a:tcPr/>
                </a:tc>
                <a:tc>
                  <a:txBody>
                    <a:bodyPr/>
                    <a:lstStyle/>
                    <a:p>
                      <a:r>
                        <a:rPr lang="en-US" sz="1200" dirty="0">
                          <a:solidFill>
                            <a:schemeClr val="tx1">
                              <a:lumMod val="50000"/>
                            </a:schemeClr>
                          </a:solidFill>
                        </a:rPr>
                        <a:t>Dr. Scott Renner, Mr. Brad Bolliger</a:t>
                      </a:r>
                    </a:p>
                  </a:txBody>
                  <a:tcPr/>
                </a:tc>
                <a:tc>
                  <a:txBody>
                    <a:bodyPr/>
                    <a:lstStyle/>
                    <a:p>
                      <a:r>
                        <a:rPr lang="en-US" sz="1200" dirty="0">
                          <a:solidFill>
                            <a:schemeClr val="tx1">
                              <a:lumMod val="50000"/>
                            </a:schemeClr>
                          </a:solidFill>
                        </a:rPr>
                        <a:t>Mr. Aubrey Beach, Mr. Tom Carlson, Mr. Jim Cabral, Ms. Christina Medlin, Ms. Shunda Louis</a:t>
                      </a:r>
                    </a:p>
                  </a:txBody>
                  <a:tcPr/>
                </a:tc>
                <a:extLst>
                  <a:ext uri="{0D108BD9-81ED-4DB2-BD59-A6C34878D82A}">
                    <a16:rowId xmlns:a16="http://schemas.microsoft.com/office/drawing/2014/main" val="1141162483"/>
                  </a:ext>
                </a:extLst>
              </a:tr>
              <a:tr h="502645">
                <a:tc>
                  <a:txBody>
                    <a:bodyPr/>
                    <a:lstStyle/>
                    <a:p>
                      <a:r>
                        <a:rPr lang="en-US" sz="1200" dirty="0">
                          <a:solidFill>
                            <a:schemeClr val="tx1">
                              <a:lumMod val="50000"/>
                            </a:schemeClr>
                          </a:solidFill>
                        </a:rPr>
                        <a:t>NBAC-Admin</a:t>
                      </a:r>
                    </a:p>
                  </a:txBody>
                  <a:tcPr/>
                </a:tc>
                <a:tc>
                  <a:txBody>
                    <a:bodyPr/>
                    <a:lstStyle/>
                    <a:p>
                      <a:r>
                        <a:rPr lang="en-US" sz="1200" dirty="0">
                          <a:solidFill>
                            <a:schemeClr val="tx1">
                              <a:lumMod val="50000"/>
                            </a:schemeClr>
                          </a:solidFill>
                        </a:rPr>
                        <a:t>Mr. Steve Sullivan, Mr. Aubrey Beach</a:t>
                      </a:r>
                    </a:p>
                  </a:txBody>
                  <a:tcPr/>
                </a:tc>
                <a:tc>
                  <a:txBody>
                    <a:bodyPr/>
                    <a:lstStyle/>
                    <a:p>
                      <a:r>
                        <a:rPr lang="en-US" sz="1200" dirty="0">
                          <a:solidFill>
                            <a:schemeClr val="tx1">
                              <a:lumMod val="50000"/>
                            </a:schemeClr>
                          </a:solidFill>
                        </a:rPr>
                        <a:t>Ms. Shunda Louis, Ms. Christina Medlin</a:t>
                      </a:r>
                    </a:p>
                  </a:txBody>
                  <a:tcPr/>
                </a:tc>
                <a:extLst>
                  <a:ext uri="{0D108BD9-81ED-4DB2-BD59-A6C34878D82A}">
                    <a16:rowId xmlns:a16="http://schemas.microsoft.com/office/drawing/2014/main" val="4107411700"/>
                  </a:ext>
                </a:extLst>
              </a:tr>
              <a:tr h="502645">
                <a:tc>
                  <a:txBody>
                    <a:bodyPr/>
                    <a:lstStyle/>
                    <a:p>
                      <a:r>
                        <a:rPr lang="en-US" sz="1200" dirty="0">
                          <a:solidFill>
                            <a:schemeClr val="tx1">
                              <a:lumMod val="50000"/>
                            </a:schemeClr>
                          </a:solidFill>
                        </a:rPr>
                        <a:t>NMO-Admin</a:t>
                      </a:r>
                    </a:p>
                  </a:txBody>
                  <a:tcPr/>
                </a:tc>
                <a:tc>
                  <a:txBody>
                    <a:bodyPr/>
                    <a:lstStyle/>
                    <a:p>
                      <a:r>
                        <a:rPr lang="en-US" sz="1200" dirty="0">
                          <a:solidFill>
                            <a:schemeClr val="tx1">
                              <a:lumMod val="50000"/>
                            </a:schemeClr>
                          </a:solidFill>
                        </a:rPr>
                        <a:t>Ms. Darcy Staley, Mr. Aubrey Beach</a:t>
                      </a:r>
                    </a:p>
                  </a:txBody>
                  <a:tcPr/>
                </a:tc>
                <a:tc>
                  <a:txBody>
                    <a:bodyPr/>
                    <a:lstStyle/>
                    <a:p>
                      <a:r>
                        <a:rPr lang="en-US" sz="1200" dirty="0">
                          <a:solidFill>
                            <a:schemeClr val="tx1">
                              <a:lumMod val="50000"/>
                            </a:schemeClr>
                          </a:solidFill>
                        </a:rPr>
                        <a:t>Mr. Steve Sullivan, Ms. Shunda Louis</a:t>
                      </a:r>
                    </a:p>
                  </a:txBody>
                  <a:tcPr/>
                </a:tc>
                <a:extLst>
                  <a:ext uri="{0D108BD9-81ED-4DB2-BD59-A6C34878D82A}">
                    <a16:rowId xmlns:a16="http://schemas.microsoft.com/office/drawing/2014/main" val="3064851571"/>
                  </a:ext>
                </a:extLst>
              </a:tr>
            </a:tbl>
          </a:graphicData>
        </a:graphic>
      </p:graphicFrame>
      <p:pic>
        <p:nvPicPr>
          <p:cNvPr id="8" name="Picture 7" descr="A picture containing person, person, necktie, outdoor&#10;&#10;Description automatically generated">
            <a:extLst>
              <a:ext uri="{FF2B5EF4-FFF2-40B4-BE49-F238E27FC236}">
                <a16:creationId xmlns:a16="http://schemas.microsoft.com/office/drawing/2014/main" id="{9C97EA7E-781C-2739-061C-8956BD52F7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84906" y="4245353"/>
            <a:ext cx="1062634" cy="1028356"/>
          </a:xfrm>
          <a:prstGeom prst="rect">
            <a:avLst/>
          </a:prstGeom>
        </p:spPr>
      </p:pic>
      <p:pic>
        <p:nvPicPr>
          <p:cNvPr id="12" name="Picture 11" descr="A person wearing glasses&#10;&#10;Description automatically generated with medium confidence">
            <a:extLst>
              <a:ext uri="{FF2B5EF4-FFF2-40B4-BE49-F238E27FC236}">
                <a16:creationId xmlns:a16="http://schemas.microsoft.com/office/drawing/2014/main" id="{7F2860EB-C825-D83C-4495-2A32DA91AE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53039" y="5531974"/>
            <a:ext cx="1229818" cy="922363"/>
          </a:xfrm>
          <a:prstGeom prst="rect">
            <a:avLst/>
          </a:prstGeom>
        </p:spPr>
      </p:pic>
      <p:pic>
        <p:nvPicPr>
          <p:cNvPr id="13" name="Picture 12">
            <a:extLst>
              <a:ext uri="{FF2B5EF4-FFF2-40B4-BE49-F238E27FC236}">
                <a16:creationId xmlns:a16="http://schemas.microsoft.com/office/drawing/2014/main" id="{E8DF5B37-F860-0985-5DED-BADE7D8DE54F}"/>
              </a:ext>
            </a:extLst>
          </p:cNvPr>
          <p:cNvPicPr>
            <a:picLocks noChangeAspect="1"/>
          </p:cNvPicPr>
          <p:nvPr/>
        </p:nvPicPr>
        <p:blipFill>
          <a:blip r:embed="rId11"/>
          <a:stretch>
            <a:fillRect/>
          </a:stretch>
        </p:blipFill>
        <p:spPr>
          <a:xfrm>
            <a:off x="8978376" y="4267182"/>
            <a:ext cx="899512" cy="932828"/>
          </a:xfrm>
          <a:prstGeom prst="rect">
            <a:avLst/>
          </a:prstGeom>
        </p:spPr>
      </p:pic>
      <p:pic>
        <p:nvPicPr>
          <p:cNvPr id="18" name="Picture 17" descr="A person wearing a suit and tie&#10;&#10;Description automatically generated with medium confidence">
            <a:extLst>
              <a:ext uri="{FF2B5EF4-FFF2-40B4-BE49-F238E27FC236}">
                <a16:creationId xmlns:a16="http://schemas.microsoft.com/office/drawing/2014/main" id="{B9193927-9453-62A1-6FE6-9026B6F46B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46849" y="4197159"/>
            <a:ext cx="776395" cy="1035193"/>
          </a:xfrm>
          <a:prstGeom prst="rect">
            <a:avLst/>
          </a:prstGeom>
        </p:spPr>
      </p:pic>
      <p:pic>
        <p:nvPicPr>
          <p:cNvPr id="19" name="Picture 18" descr="A close-up of a person smiling&#10;&#10;Description automatically generated">
            <a:extLst>
              <a:ext uri="{FF2B5EF4-FFF2-40B4-BE49-F238E27FC236}">
                <a16:creationId xmlns:a16="http://schemas.microsoft.com/office/drawing/2014/main" id="{17B4EF18-09EC-9FD2-81F9-FE8A32B1D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19395" y="5561526"/>
            <a:ext cx="776395" cy="939568"/>
          </a:xfrm>
          <a:prstGeom prst="rect">
            <a:avLst/>
          </a:prstGeom>
        </p:spPr>
      </p:pic>
      <p:pic>
        <p:nvPicPr>
          <p:cNvPr id="1026" name="Picture 2" descr="A person smiling for the camera&#10;&#10;Description automatically generated with medium confidence">
            <a:extLst>
              <a:ext uri="{FF2B5EF4-FFF2-40B4-BE49-F238E27FC236}">
                <a16:creationId xmlns:a16="http://schemas.microsoft.com/office/drawing/2014/main" id="{913DEB8D-4F98-2180-7490-A5AE93D879B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01398" y="4245353"/>
            <a:ext cx="1030864" cy="102287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2A0C0E9-01CE-5722-CF62-4D52C41A8A0E}"/>
              </a:ext>
            </a:extLst>
          </p:cNvPr>
          <p:cNvSpPr txBox="1"/>
          <p:nvPr/>
        </p:nvSpPr>
        <p:spPr>
          <a:xfrm>
            <a:off x="6065209" y="5249492"/>
            <a:ext cx="1282723" cy="276999"/>
          </a:xfrm>
          <a:prstGeom prst="rect">
            <a:avLst/>
          </a:prstGeom>
          <a:noFill/>
        </p:spPr>
        <p:txBody>
          <a:bodyPr wrap="none" rtlCol="0">
            <a:spAutoFit/>
          </a:bodyPr>
          <a:lstStyle/>
          <a:p>
            <a:r>
              <a:rPr lang="en-US" sz="1200" dirty="0">
                <a:solidFill>
                  <a:schemeClr val="tx1">
                    <a:lumMod val="50000"/>
                  </a:schemeClr>
                </a:solidFill>
              </a:rPr>
              <a:t>Christina Medlin</a:t>
            </a:r>
          </a:p>
        </p:txBody>
      </p:sp>
      <p:sp>
        <p:nvSpPr>
          <p:cNvPr id="21" name="TextBox 20">
            <a:extLst>
              <a:ext uri="{FF2B5EF4-FFF2-40B4-BE49-F238E27FC236}">
                <a16:creationId xmlns:a16="http://schemas.microsoft.com/office/drawing/2014/main" id="{4EE8AAA7-7651-9B24-5CA8-0EA363EFC65B}"/>
              </a:ext>
            </a:extLst>
          </p:cNvPr>
          <p:cNvSpPr txBox="1"/>
          <p:nvPr/>
        </p:nvSpPr>
        <p:spPr>
          <a:xfrm>
            <a:off x="7491690" y="5221455"/>
            <a:ext cx="1309974" cy="307777"/>
          </a:xfrm>
          <a:prstGeom prst="rect">
            <a:avLst/>
          </a:prstGeom>
          <a:noFill/>
        </p:spPr>
        <p:txBody>
          <a:bodyPr wrap="none" rtlCol="0">
            <a:spAutoFit/>
          </a:bodyPr>
          <a:lstStyle/>
          <a:p>
            <a:r>
              <a:rPr lang="en-US" sz="1400" dirty="0">
                <a:solidFill>
                  <a:schemeClr val="tx1">
                    <a:lumMod val="50000"/>
                  </a:schemeClr>
                </a:solidFill>
              </a:rPr>
              <a:t>Aubrey Beach</a:t>
            </a:r>
          </a:p>
        </p:txBody>
      </p:sp>
      <p:sp>
        <p:nvSpPr>
          <p:cNvPr id="22" name="TextBox 21">
            <a:extLst>
              <a:ext uri="{FF2B5EF4-FFF2-40B4-BE49-F238E27FC236}">
                <a16:creationId xmlns:a16="http://schemas.microsoft.com/office/drawing/2014/main" id="{DAB363CA-EADF-2D2B-9883-2448FB533DF6}"/>
              </a:ext>
            </a:extLst>
          </p:cNvPr>
          <p:cNvSpPr txBox="1"/>
          <p:nvPr/>
        </p:nvSpPr>
        <p:spPr>
          <a:xfrm>
            <a:off x="8690950" y="5222670"/>
            <a:ext cx="1508490" cy="307777"/>
          </a:xfrm>
          <a:prstGeom prst="rect">
            <a:avLst/>
          </a:prstGeom>
          <a:noFill/>
        </p:spPr>
        <p:txBody>
          <a:bodyPr wrap="none" rtlCol="0">
            <a:spAutoFit/>
          </a:bodyPr>
          <a:lstStyle/>
          <a:p>
            <a:r>
              <a:rPr lang="en-US" sz="1400" dirty="0">
                <a:solidFill>
                  <a:schemeClr val="tx1">
                    <a:lumMod val="50000"/>
                  </a:schemeClr>
                </a:solidFill>
              </a:rPr>
              <a:t>Dr. Scott Renner</a:t>
            </a:r>
          </a:p>
        </p:txBody>
      </p:sp>
      <p:sp>
        <p:nvSpPr>
          <p:cNvPr id="23" name="TextBox 22">
            <a:extLst>
              <a:ext uri="{FF2B5EF4-FFF2-40B4-BE49-F238E27FC236}">
                <a16:creationId xmlns:a16="http://schemas.microsoft.com/office/drawing/2014/main" id="{08444328-DB06-FF75-3AA7-09607317550C}"/>
              </a:ext>
            </a:extLst>
          </p:cNvPr>
          <p:cNvSpPr txBox="1"/>
          <p:nvPr/>
        </p:nvSpPr>
        <p:spPr>
          <a:xfrm>
            <a:off x="10082275" y="5245111"/>
            <a:ext cx="1210588" cy="307777"/>
          </a:xfrm>
          <a:prstGeom prst="rect">
            <a:avLst/>
          </a:prstGeom>
          <a:noFill/>
        </p:spPr>
        <p:txBody>
          <a:bodyPr wrap="none" rtlCol="0">
            <a:spAutoFit/>
          </a:bodyPr>
          <a:lstStyle/>
          <a:p>
            <a:r>
              <a:rPr lang="en-US" sz="1400" dirty="0">
                <a:solidFill>
                  <a:schemeClr val="tx1">
                    <a:lumMod val="50000"/>
                  </a:schemeClr>
                </a:solidFill>
              </a:rPr>
              <a:t>Brad Bolliger</a:t>
            </a:r>
          </a:p>
        </p:txBody>
      </p:sp>
      <p:sp>
        <p:nvSpPr>
          <p:cNvPr id="24" name="TextBox 23">
            <a:extLst>
              <a:ext uri="{FF2B5EF4-FFF2-40B4-BE49-F238E27FC236}">
                <a16:creationId xmlns:a16="http://schemas.microsoft.com/office/drawing/2014/main" id="{B61B975F-C24D-7285-E8E1-FE478159C0FD}"/>
              </a:ext>
            </a:extLst>
          </p:cNvPr>
          <p:cNvSpPr txBox="1"/>
          <p:nvPr/>
        </p:nvSpPr>
        <p:spPr>
          <a:xfrm>
            <a:off x="6919332" y="6480399"/>
            <a:ext cx="1321196" cy="307777"/>
          </a:xfrm>
          <a:prstGeom prst="rect">
            <a:avLst/>
          </a:prstGeom>
          <a:noFill/>
        </p:spPr>
        <p:txBody>
          <a:bodyPr wrap="none" rtlCol="0">
            <a:spAutoFit/>
          </a:bodyPr>
          <a:lstStyle/>
          <a:p>
            <a:r>
              <a:rPr lang="en-US" sz="1400" dirty="0">
                <a:solidFill>
                  <a:schemeClr val="tx1">
                    <a:lumMod val="50000"/>
                  </a:schemeClr>
                </a:solidFill>
              </a:rPr>
              <a:t>Steve Sullivan</a:t>
            </a:r>
          </a:p>
        </p:txBody>
      </p:sp>
      <p:sp>
        <p:nvSpPr>
          <p:cNvPr id="25" name="TextBox 24">
            <a:extLst>
              <a:ext uri="{FF2B5EF4-FFF2-40B4-BE49-F238E27FC236}">
                <a16:creationId xmlns:a16="http://schemas.microsoft.com/office/drawing/2014/main" id="{4B76EBA5-15E6-6AE9-1742-EA865CD9C537}"/>
              </a:ext>
            </a:extLst>
          </p:cNvPr>
          <p:cNvSpPr txBox="1"/>
          <p:nvPr/>
        </p:nvSpPr>
        <p:spPr>
          <a:xfrm>
            <a:off x="9428132" y="6469725"/>
            <a:ext cx="1200970" cy="307777"/>
          </a:xfrm>
          <a:prstGeom prst="rect">
            <a:avLst/>
          </a:prstGeom>
          <a:noFill/>
        </p:spPr>
        <p:txBody>
          <a:bodyPr wrap="none" rtlCol="0">
            <a:spAutoFit/>
          </a:bodyPr>
          <a:lstStyle/>
          <a:p>
            <a:r>
              <a:rPr lang="en-US" sz="1400" dirty="0">
                <a:solidFill>
                  <a:schemeClr val="tx1">
                    <a:lumMod val="50000"/>
                  </a:schemeClr>
                </a:solidFill>
              </a:rPr>
              <a:t>Darcy Staley</a:t>
            </a:r>
          </a:p>
        </p:txBody>
      </p:sp>
      <p:pic>
        <p:nvPicPr>
          <p:cNvPr id="26" name="Picture 2">
            <a:extLst>
              <a:ext uri="{FF2B5EF4-FFF2-40B4-BE49-F238E27FC236}">
                <a16:creationId xmlns:a16="http://schemas.microsoft.com/office/drawing/2014/main" id="{F4C778D4-38A8-E680-3DAB-CC549341C12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97789" y="3712343"/>
            <a:ext cx="1008600" cy="100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310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01562-F1F5-442B-8F73-FF6E49D2BCA9}"/>
              </a:ext>
            </a:extLst>
          </p:cNvPr>
          <p:cNvSpPr>
            <a:spLocks noGrp="1"/>
          </p:cNvSpPr>
          <p:nvPr>
            <p:ph type="title"/>
          </p:nvPr>
        </p:nvSpPr>
        <p:spPr/>
        <p:txBody>
          <a:bodyPr vert="horz" lIns="91440" tIns="45720" rIns="91440" bIns="45720" rtlCol="0" anchor="t" anchorCtr="0">
            <a:noAutofit/>
          </a:bodyPr>
          <a:lstStyle/>
          <a:p>
            <a:pPr algn="l"/>
            <a:r>
              <a:rPr lang="en-US" sz="3200" dirty="0">
                <a:solidFill>
                  <a:srgbClr val="005170"/>
                </a:solidFill>
              </a:rPr>
              <a:t>R</a:t>
            </a:r>
            <a:r>
              <a:rPr lang="en-US" sz="3200" dirty="0">
                <a:solidFill>
                  <a:srgbClr val="005170"/>
                </a:solidFill>
                <a:latin typeface="+mj-lt"/>
                <a:cs typeface="+mj-cs"/>
              </a:rPr>
              <a:t>esources</a:t>
            </a:r>
          </a:p>
        </p:txBody>
      </p:sp>
      <p:pic>
        <p:nvPicPr>
          <p:cNvPr id="6" name="Picture 5">
            <a:hlinkClick r:id="rId3"/>
            <a:extLst>
              <a:ext uri="{FF2B5EF4-FFF2-40B4-BE49-F238E27FC236}">
                <a16:creationId xmlns:a16="http://schemas.microsoft.com/office/drawing/2014/main" id="{4A05DCE5-FBD4-4610-B92F-D26EB5DD12E2}"/>
              </a:ext>
            </a:extLst>
          </p:cNvPr>
          <p:cNvPicPr>
            <a:picLocks noChangeAspect="1"/>
          </p:cNvPicPr>
          <p:nvPr/>
        </p:nvPicPr>
        <p:blipFill>
          <a:blip r:embed="rId4"/>
          <a:stretch>
            <a:fillRect/>
          </a:stretch>
        </p:blipFill>
        <p:spPr>
          <a:xfrm>
            <a:off x="6432863" y="3415591"/>
            <a:ext cx="1697314" cy="1271347"/>
          </a:xfrm>
          <a:prstGeom prst="rect">
            <a:avLst/>
          </a:prstGeom>
        </p:spPr>
      </p:pic>
      <p:pic>
        <p:nvPicPr>
          <p:cNvPr id="8" name="Picture 7" descr="A picture containing text, clipart&#10;&#10;Description automatically generated">
            <a:hlinkClick r:id="rId5"/>
            <a:extLst>
              <a:ext uri="{FF2B5EF4-FFF2-40B4-BE49-F238E27FC236}">
                <a16:creationId xmlns:a16="http://schemas.microsoft.com/office/drawing/2014/main" id="{7665B8B0-1D7A-47B9-94F3-496342FDB4F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94907" y="416393"/>
            <a:ext cx="2887980" cy="601980"/>
          </a:xfrm>
          <a:prstGeom prst="rect">
            <a:avLst/>
          </a:prstGeom>
        </p:spPr>
      </p:pic>
      <p:pic>
        <p:nvPicPr>
          <p:cNvPr id="9" name="Picture 8" descr="Logo&#10;&#10;Description automatically generated">
            <a:extLst>
              <a:ext uri="{FF2B5EF4-FFF2-40B4-BE49-F238E27FC236}">
                <a16:creationId xmlns:a16="http://schemas.microsoft.com/office/drawing/2014/main" id="{E996DC38-0DA8-4334-B95F-9CDFF13214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56712" y="1067582"/>
            <a:ext cx="2462714" cy="732129"/>
          </a:xfrm>
          <a:prstGeom prst="rect">
            <a:avLst/>
          </a:prstGeom>
        </p:spPr>
      </p:pic>
      <p:pic>
        <p:nvPicPr>
          <p:cNvPr id="10" name="Picture 9">
            <a:hlinkClick r:id="rId8"/>
            <a:extLst>
              <a:ext uri="{FF2B5EF4-FFF2-40B4-BE49-F238E27FC236}">
                <a16:creationId xmlns:a16="http://schemas.microsoft.com/office/drawing/2014/main" id="{D1433D25-F6C2-4FC9-B7F1-C8D5A6965B8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18553" y="2732705"/>
            <a:ext cx="1557915" cy="904268"/>
          </a:xfrm>
          <a:prstGeom prst="rect">
            <a:avLst/>
          </a:prstGeom>
        </p:spPr>
      </p:pic>
      <p:pic>
        <p:nvPicPr>
          <p:cNvPr id="11" name="Picture 10">
            <a:hlinkClick r:id="rId10"/>
            <a:extLst>
              <a:ext uri="{FF2B5EF4-FFF2-40B4-BE49-F238E27FC236}">
                <a16:creationId xmlns:a16="http://schemas.microsoft.com/office/drawing/2014/main" id="{45CBCAA3-37AA-4C63-9B4D-414182C8CE2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756994" y="4142552"/>
            <a:ext cx="1227272" cy="1227272"/>
          </a:xfrm>
          <a:prstGeom prst="rect">
            <a:avLst/>
          </a:prstGeom>
        </p:spPr>
      </p:pic>
      <p:sp>
        <p:nvSpPr>
          <p:cNvPr id="12" name="TextBox 11">
            <a:extLst>
              <a:ext uri="{FF2B5EF4-FFF2-40B4-BE49-F238E27FC236}">
                <a16:creationId xmlns:a16="http://schemas.microsoft.com/office/drawing/2014/main" id="{34BFFCB0-414E-42E7-9A18-B01036269398}"/>
              </a:ext>
            </a:extLst>
          </p:cNvPr>
          <p:cNvSpPr txBox="1"/>
          <p:nvPr/>
        </p:nvSpPr>
        <p:spPr>
          <a:xfrm>
            <a:off x="8965712" y="533963"/>
            <a:ext cx="26279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Follow Us On Twitter </a:t>
            </a:r>
          </a:p>
        </p:txBody>
      </p:sp>
      <p:sp>
        <p:nvSpPr>
          <p:cNvPr id="13" name="TextBox 12">
            <a:extLst>
              <a:ext uri="{FF2B5EF4-FFF2-40B4-BE49-F238E27FC236}">
                <a16:creationId xmlns:a16="http://schemas.microsoft.com/office/drawing/2014/main" id="{0D5F9A9A-A1AB-4479-842E-558B2DC0C0EE}"/>
              </a:ext>
            </a:extLst>
          </p:cNvPr>
          <p:cNvSpPr txBox="1"/>
          <p:nvPr/>
        </p:nvSpPr>
        <p:spPr>
          <a:xfrm>
            <a:off x="9591780" y="930573"/>
            <a:ext cx="204561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2">
                  <a:extLst>
                    <a:ext uri="{A12FA001-AC4F-418D-AE19-62706E023703}">
                      <ahyp:hlinkClr xmlns:ahyp="http://schemas.microsoft.com/office/drawing/2018/hyperlinkcolor" val="tx"/>
                    </a:ext>
                  </a:extLst>
                </a:hlinkClick>
              </a:rPr>
              <a:t>https://twitter.com/NIEMconnects?ref_src=twsrc%5Etfw</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5" name="Picture 14">
            <a:extLst>
              <a:ext uri="{FF2B5EF4-FFF2-40B4-BE49-F238E27FC236}">
                <a16:creationId xmlns:a16="http://schemas.microsoft.com/office/drawing/2014/main" id="{091B6609-B433-41BB-867E-DF83F10E5DA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835476" y="1737698"/>
            <a:ext cx="677228" cy="670137"/>
          </a:xfrm>
          <a:prstGeom prst="rect">
            <a:avLst/>
          </a:prstGeom>
        </p:spPr>
      </p:pic>
      <p:sp>
        <p:nvSpPr>
          <p:cNvPr id="16" name="TextBox 15">
            <a:extLst>
              <a:ext uri="{FF2B5EF4-FFF2-40B4-BE49-F238E27FC236}">
                <a16:creationId xmlns:a16="http://schemas.microsoft.com/office/drawing/2014/main" id="{1BC5EDD5-04AA-46CD-88CE-0F28113FAF01}"/>
              </a:ext>
            </a:extLst>
          </p:cNvPr>
          <p:cNvSpPr txBox="1"/>
          <p:nvPr/>
        </p:nvSpPr>
        <p:spPr>
          <a:xfrm>
            <a:off x="9599800" y="1812310"/>
            <a:ext cx="2124685" cy="9848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4">
                  <a:extLst>
                    <a:ext uri="{A12FA001-AC4F-418D-AE19-62706E023703}">
                      <ahyp:hlinkClr xmlns:ahyp="http://schemas.microsoft.com/office/drawing/2018/hyperlinkcolor" val="tx"/>
                    </a:ext>
                  </a:extLst>
                </a:hlinkClick>
              </a:rPr>
              <a:t>https://www.linkedin.com/groups/1903175/profile</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7" name="Picture 16">
            <a:extLst>
              <a:ext uri="{FF2B5EF4-FFF2-40B4-BE49-F238E27FC236}">
                <a16:creationId xmlns:a16="http://schemas.microsoft.com/office/drawing/2014/main" id="{3E3FFF20-3679-4B50-9EA4-98D5A08AB9E5}"/>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70298" y="2680842"/>
            <a:ext cx="1007584" cy="565230"/>
          </a:xfrm>
          <a:prstGeom prst="rect">
            <a:avLst/>
          </a:prstGeom>
        </p:spPr>
      </p:pic>
      <p:sp>
        <p:nvSpPr>
          <p:cNvPr id="18" name="TextBox 17">
            <a:extLst>
              <a:ext uri="{FF2B5EF4-FFF2-40B4-BE49-F238E27FC236}">
                <a16:creationId xmlns:a16="http://schemas.microsoft.com/office/drawing/2014/main" id="{CA8E0AB8-7253-4665-B6D9-F3775DDA49D7}"/>
              </a:ext>
            </a:extLst>
          </p:cNvPr>
          <p:cNvSpPr txBox="1"/>
          <p:nvPr/>
        </p:nvSpPr>
        <p:spPr>
          <a:xfrm>
            <a:off x="9599800" y="2737548"/>
            <a:ext cx="2045610" cy="9848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6">
                  <a:extLst>
                    <a:ext uri="{A12FA001-AC4F-418D-AE19-62706E023703}">
                      <ahyp:hlinkClr xmlns:ahyp="http://schemas.microsoft.com/office/drawing/2018/hyperlinkcolor" val="tx"/>
                    </a:ext>
                  </a:extLst>
                </a:hlinkClick>
              </a:rPr>
              <a:t>https://www.youtube.com/channel/UCg9qV22PXLBjG41hc-EwVrQ</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3" name="TextBox 2">
            <a:extLst>
              <a:ext uri="{FF2B5EF4-FFF2-40B4-BE49-F238E27FC236}">
                <a16:creationId xmlns:a16="http://schemas.microsoft.com/office/drawing/2014/main" id="{305072A9-729C-40B9-93D4-9140E4D446F5}"/>
              </a:ext>
            </a:extLst>
          </p:cNvPr>
          <p:cNvSpPr txBox="1"/>
          <p:nvPr/>
        </p:nvSpPr>
        <p:spPr>
          <a:xfrm>
            <a:off x="6432863" y="1730488"/>
            <a:ext cx="215334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7">
                  <a:extLst>
                    <a:ext uri="{A12FA001-AC4F-418D-AE19-62706E023703}">
                      <ahyp:hlinkClr xmlns:ahyp="http://schemas.microsoft.com/office/drawing/2018/hyperlinkcolor" val="tx"/>
                    </a:ext>
                  </a:extLst>
                </a:hlinkClick>
              </a:rPr>
              <a:t>https://www.niem.gov/</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8">
                  <a:extLst>
                    <a:ext uri="{A12FA001-AC4F-418D-AE19-62706E023703}">
                      <ahyp:hlinkClr xmlns:ahyp="http://schemas.microsoft.com/office/drawing/2018/hyperlinkcolor" val="tx"/>
                    </a:ext>
                  </a:extLst>
                </a:hlinkClick>
              </a:rPr>
              <a:t>https://niemopen.org/</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5" name="TextBox 4">
            <a:extLst>
              <a:ext uri="{FF2B5EF4-FFF2-40B4-BE49-F238E27FC236}">
                <a16:creationId xmlns:a16="http://schemas.microsoft.com/office/drawing/2014/main" id="{E6BA2F6F-6E59-4D25-A8FB-E0038000A483}"/>
              </a:ext>
            </a:extLst>
          </p:cNvPr>
          <p:cNvSpPr txBox="1"/>
          <p:nvPr/>
        </p:nvSpPr>
        <p:spPr>
          <a:xfrm>
            <a:off x="354624" y="1724466"/>
            <a:ext cx="5296450" cy="4930581"/>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6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Git Repos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nl-NL"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8">
                  <a:extLst>
                    <a:ext uri="{A12FA001-AC4F-418D-AE19-62706E023703}">
                      <ahyp:hlinkClr xmlns:ahyp="http://schemas.microsoft.com/office/drawing/2018/hyperlinkcolor" val="tx"/>
                    </a:ext>
                  </a:extLst>
                </a:hlinkClick>
              </a:rPr>
              <a:t>https://github.com/niemopen/</a:t>
            </a:r>
            <a:endPar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9">
                  <a:extLst>
                    <a:ext uri="{A12FA001-AC4F-418D-AE19-62706E023703}">
                      <ahyp:hlinkClr xmlns:ahyp="http://schemas.microsoft.com/office/drawing/2018/hyperlinkcolor" val="tx"/>
                    </a:ext>
                  </a:extLst>
                </a:hlinkClick>
              </a:rPr>
              <a:t>https://github.com/niemopen/ntac-admin</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0">
                  <a:extLst>
                    <a:ext uri="{A12FA001-AC4F-418D-AE19-62706E023703}">
                      <ahyp:hlinkClr xmlns:ahyp="http://schemas.microsoft.com/office/drawing/2018/hyperlinkcolor" val="tx"/>
                    </a:ext>
                  </a:extLst>
                </a:hlinkClick>
              </a:rPr>
              <a:t>https://github.com/niemopen/nbac-admin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1">
                  <a:extLst>
                    <a:ext uri="{A12FA001-AC4F-418D-AE19-62706E023703}">
                      <ahyp:hlinkClr xmlns:ahyp="http://schemas.microsoft.com/office/drawing/2018/hyperlinkcolor" val="tx"/>
                    </a:ext>
                  </a:extLst>
                </a:hlinkClick>
              </a:rPr>
              <a:t>https://github.com/niemopen/nmo-admin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 Slack Channel</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2">
                  <a:extLst>
                    <a:ext uri="{A12FA001-AC4F-418D-AE19-62706E023703}">
                      <ahyp:hlinkClr xmlns:ahyp="http://schemas.microsoft.com/office/drawing/2018/hyperlinkcolor" val="tx"/>
                    </a:ext>
                  </a:extLst>
                </a:hlinkClick>
              </a:rPr>
              <a:t>https://niemopen.slack.com/</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Mailing Lists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3">
                  <a:extLst>
                    <a:ext uri="{A12FA001-AC4F-418D-AE19-62706E023703}">
                      <ahyp:hlinkClr xmlns:ahyp="http://schemas.microsoft.com/office/drawing/2018/hyperlinkcolor" val="tx"/>
                    </a:ext>
                  </a:extLst>
                </a:hlinkClick>
              </a:rPr>
              <a:t>https://lists.oasis-open-projects.org/g/niemopen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PGB</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4">
                  <a:extLst>
                    <a:ext uri="{A12FA001-AC4F-418D-AE19-62706E023703}">
                      <ahyp:hlinkClr xmlns:ahyp="http://schemas.microsoft.com/office/drawing/2018/hyperlinkcolor" val="tx"/>
                    </a:ext>
                  </a:extLst>
                </a:hlinkClick>
              </a:rPr>
              <a:t>https://lists.oasis-open-projects.org/g/niemopen-pgb</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5">
                  <a:extLst>
                    <a:ext uri="{A12FA001-AC4F-418D-AE19-62706E023703}">
                      <ahyp:hlinkClr xmlns:ahyp="http://schemas.microsoft.com/office/drawing/2018/hyperlinkcolor" val="tx"/>
                    </a:ext>
                  </a:extLst>
                </a:hlinkClick>
              </a:rPr>
              <a:t>https://lists.oasis-open-projects.org/g/niemopen-ntactsc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6">
                  <a:extLst>
                    <a:ext uri="{A12FA001-AC4F-418D-AE19-62706E023703}">
                      <ahyp:hlinkClr xmlns:ahyp="http://schemas.microsoft.com/office/drawing/2018/hyperlinkcolor" val="tx"/>
                    </a:ext>
                  </a:extLst>
                </a:hlinkClick>
              </a:rPr>
              <a:t>https://lists.oasis-open-projects.org/g/niemopen-nbactsc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7">
                  <a:extLst>
                    <a:ext uri="{A12FA001-AC4F-418D-AE19-62706E023703}">
                      <ahyp:hlinkClr xmlns:ahyp="http://schemas.microsoft.com/office/drawing/2018/hyperlinkcolor" val="tx"/>
                    </a:ext>
                  </a:extLst>
                </a:hlinkClick>
              </a:rPr>
              <a:t>https://lists.oasis-open-projects.org/g/niemopen-nmotsc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4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B8B8B"/>
                </a:solidFill>
                <a:effectLst/>
                <a:uLnTx/>
                <a:uFillTx/>
                <a:latin typeface="Arial"/>
                <a:ea typeface="+mn-ea"/>
                <a:cs typeface="+mn-cs"/>
              </a:rPr>
              <a:t>    </a:t>
            </a:r>
          </a:p>
        </p:txBody>
      </p:sp>
      <p:sp>
        <p:nvSpPr>
          <p:cNvPr id="7" name="TextBox 6">
            <a:extLst>
              <a:ext uri="{FF2B5EF4-FFF2-40B4-BE49-F238E27FC236}">
                <a16:creationId xmlns:a16="http://schemas.microsoft.com/office/drawing/2014/main" id="{C8EF8C16-35AF-49BD-BB77-7350236EEF72}"/>
              </a:ext>
            </a:extLst>
          </p:cNvPr>
          <p:cNvSpPr txBox="1"/>
          <p:nvPr/>
        </p:nvSpPr>
        <p:spPr>
          <a:xfrm>
            <a:off x="197737" y="1191894"/>
            <a:ext cx="5698740" cy="307777"/>
          </a:xfrm>
          <a:prstGeom prst="rect">
            <a:avLst/>
          </a:prstGeom>
          <a:noFill/>
          <a:ln>
            <a:solidFill>
              <a:schemeClr val="tx2">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B8B8B">
                    <a:lumMod val="50000"/>
                  </a:srgbClr>
                </a:solidFill>
                <a:effectLst/>
                <a:uLnTx/>
                <a:uFillTx/>
                <a:latin typeface="Arial"/>
                <a:ea typeface="+mn-ea"/>
                <a:cs typeface="+mn-cs"/>
              </a:rPr>
              <a:t>Katherine Escobar</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rPr>
              <a:t>, </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hlinkClick r:id="rId28"/>
              </a:rPr>
              <a:t>katherine.b.escobar.civ@mail.mil</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rPr>
              <a:t>, 757-203-8631</a:t>
            </a:r>
          </a:p>
        </p:txBody>
      </p:sp>
      <p:sp>
        <p:nvSpPr>
          <p:cNvPr id="21" name="TextBox 20">
            <a:extLst>
              <a:ext uri="{FF2B5EF4-FFF2-40B4-BE49-F238E27FC236}">
                <a16:creationId xmlns:a16="http://schemas.microsoft.com/office/drawing/2014/main" id="{82476029-3B8D-BAF2-7187-5712319FD4DB}"/>
              </a:ext>
            </a:extLst>
          </p:cNvPr>
          <p:cNvSpPr txBox="1"/>
          <p:nvPr/>
        </p:nvSpPr>
        <p:spPr>
          <a:xfrm>
            <a:off x="8965712" y="3711618"/>
            <a:ext cx="2582758" cy="2585323"/>
          </a:xfrm>
          <a:prstGeom prst="rect">
            <a:avLst/>
          </a:prstGeom>
          <a:noFill/>
        </p:spPr>
        <p:txBody>
          <a:bodyPr wrap="none" rtlCol="0">
            <a:spAutoFit/>
          </a:bodyPr>
          <a:lstStyle/>
          <a:p>
            <a:r>
              <a:rPr lang="en-US" dirty="0">
                <a:solidFill>
                  <a:schemeClr val="tx2">
                    <a:lumMod val="60000"/>
                    <a:lumOff val="40000"/>
                  </a:schemeClr>
                </a:solidFill>
                <a:hlinkClick r:id="rId29"/>
              </a:rPr>
              <a:t>IEPD/MEP  REPO</a:t>
            </a:r>
            <a:endParaRPr lang="en-US" dirty="0">
              <a:solidFill>
                <a:schemeClr val="tx2">
                  <a:lumMod val="60000"/>
                  <a:lumOff val="40000"/>
                </a:schemeClr>
              </a:solidFill>
            </a:endParaRPr>
          </a:p>
          <a:p>
            <a:endParaRPr lang="en-US" dirty="0"/>
          </a:p>
          <a:p>
            <a:r>
              <a:rPr lang="en-US" dirty="0">
                <a:hlinkClick r:id="rId30"/>
              </a:rPr>
              <a:t>MEP TOOL</a:t>
            </a:r>
            <a:endParaRPr lang="en-US" dirty="0"/>
          </a:p>
          <a:p>
            <a:endParaRPr lang="en-US" dirty="0"/>
          </a:p>
          <a:p>
            <a:r>
              <a:rPr lang="en-US" dirty="0">
                <a:hlinkClick r:id="rId31"/>
              </a:rPr>
              <a:t>CMF TOOL</a:t>
            </a:r>
            <a:endParaRPr lang="en-US" dirty="0"/>
          </a:p>
          <a:p>
            <a:endParaRPr lang="en-US" dirty="0"/>
          </a:p>
          <a:p>
            <a:r>
              <a:rPr lang="en-US" dirty="0">
                <a:hlinkClick r:id="rId32"/>
              </a:rPr>
              <a:t>NDR v6.0 PSD01</a:t>
            </a:r>
            <a:endParaRPr lang="en-US" dirty="0"/>
          </a:p>
          <a:p>
            <a:endParaRPr lang="en-US" dirty="0"/>
          </a:p>
          <a:p>
            <a:r>
              <a:rPr lang="en-US" dirty="0">
                <a:hlinkClick r:id="rId33"/>
              </a:rPr>
              <a:t>NIEM Model v6.0 PS02</a:t>
            </a:r>
            <a:endParaRPr lang="en-US" dirty="0"/>
          </a:p>
        </p:txBody>
      </p:sp>
      <p:pic>
        <p:nvPicPr>
          <p:cNvPr id="19" name="Picture 18">
            <a:extLst>
              <a:ext uri="{FF2B5EF4-FFF2-40B4-BE49-F238E27FC236}">
                <a16:creationId xmlns:a16="http://schemas.microsoft.com/office/drawing/2014/main" id="{29D8DCAD-C0C1-B815-58CB-32FF2C2C7BE9}"/>
              </a:ext>
            </a:extLst>
          </p:cNvPr>
          <p:cNvPicPr>
            <a:picLocks noChangeAspect="1"/>
          </p:cNvPicPr>
          <p:nvPr/>
        </p:nvPicPr>
        <p:blipFill>
          <a:blip r:embed="rId34"/>
          <a:stretch>
            <a:fillRect/>
          </a:stretch>
        </p:blipFill>
        <p:spPr>
          <a:xfrm>
            <a:off x="8878086" y="982307"/>
            <a:ext cx="677228" cy="677228"/>
          </a:xfrm>
          <a:prstGeom prst="rect">
            <a:avLst/>
          </a:prstGeom>
        </p:spPr>
      </p:pic>
    </p:spTree>
    <p:extLst>
      <p:ext uri="{BB962C8B-B14F-4D97-AF65-F5344CB8AC3E}">
        <p14:creationId xmlns:p14="http://schemas.microsoft.com/office/powerpoint/2010/main" val="3228778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44AD6-3CE5-F558-D93F-FECAC24991F4}"/>
              </a:ext>
            </a:extLst>
          </p:cNvPr>
          <p:cNvSpPr>
            <a:spLocks noGrp="1"/>
          </p:cNvSpPr>
          <p:nvPr>
            <p:ph type="title"/>
          </p:nvPr>
        </p:nvSpPr>
        <p:spPr/>
        <p:txBody>
          <a:bodyPr/>
          <a:lstStyle/>
          <a:p>
            <a:r>
              <a:rPr lang="en-US" dirty="0"/>
              <a:t>Webinar (DRAFT)</a:t>
            </a:r>
          </a:p>
        </p:txBody>
      </p:sp>
      <p:sp>
        <p:nvSpPr>
          <p:cNvPr id="3" name="Text Placeholder 2">
            <a:extLst>
              <a:ext uri="{FF2B5EF4-FFF2-40B4-BE49-F238E27FC236}">
                <a16:creationId xmlns:a16="http://schemas.microsoft.com/office/drawing/2014/main" id="{2E4A0F75-571B-BD63-AA66-1F3530AFC048}"/>
              </a:ext>
            </a:extLst>
          </p:cNvPr>
          <p:cNvSpPr>
            <a:spLocks noGrp="1"/>
          </p:cNvSpPr>
          <p:nvPr>
            <p:ph type="body" sz="quarter" idx="13"/>
          </p:nvPr>
        </p:nvSpPr>
        <p:spPr/>
        <p:txBody>
          <a:bodyPr>
            <a:normAutofit fontScale="92500" lnSpcReduction="10000"/>
          </a:bodyPr>
          <a:lstStyle/>
          <a:p>
            <a:r>
              <a:rPr lang="en-US" dirty="0"/>
              <a:t>Date/Time: 22 May 1-3 PM EDT</a:t>
            </a:r>
          </a:p>
          <a:p>
            <a:r>
              <a:rPr lang="en-US" dirty="0"/>
              <a:t>Host: IJIS</a:t>
            </a:r>
          </a:p>
          <a:p>
            <a:r>
              <a:rPr lang="en-US" dirty="0"/>
              <a:t>Venue: TBD</a:t>
            </a:r>
          </a:p>
          <a:p>
            <a:r>
              <a:rPr lang="en-US" dirty="0"/>
              <a:t>Draft Agenda: </a:t>
            </a:r>
          </a:p>
          <a:p>
            <a:pPr marL="742950" marR="0" lvl="1" indent="-285750">
              <a:lnSpc>
                <a:spcPct val="107000"/>
              </a:lnSpc>
              <a:spcBef>
                <a:spcPts val="0"/>
              </a:spcBef>
              <a:spcAft>
                <a:spcPts val="0"/>
              </a:spcAft>
              <a:buFont typeface="Courier New" panose="02070309020205020404" pitchFamily="49" charset="0"/>
              <a:buChar char="o"/>
            </a:pPr>
            <a:r>
              <a:rPr lang="en-US" sz="1800" kern="100" dirty="0">
                <a:latin typeface="Calibri" panose="020F0502020204030204" pitchFamily="34" charset="0"/>
                <a:ea typeface="Calibri" panose="020F0502020204030204" pitchFamily="34" charset="0"/>
                <a:cs typeface="Times New Roman" panose="02020603050405020304" pitchFamily="18" charset="0"/>
              </a:rPr>
              <a:t>1</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:00 Welcome and relevance-Maria </a:t>
            </a:r>
          </a:p>
          <a:p>
            <a:pPr marL="742950" marR="0" lvl="1" indent="-285750">
              <a:lnSpc>
                <a:spcPct val="107000"/>
              </a:lnSpc>
              <a:spcBef>
                <a:spcPts val="0"/>
              </a:spcBef>
              <a:spcAft>
                <a:spcPts val="0"/>
              </a:spcAft>
              <a:buFont typeface="Courier New" panose="02070309020205020404" pitchFamily="49" charset="0"/>
              <a:buChar char="o"/>
            </a:pPr>
            <a:r>
              <a:rPr lang="en-US" sz="1800" kern="100" dirty="0">
                <a:latin typeface="Calibri" panose="020F0502020204030204" pitchFamily="34" charset="0"/>
                <a:ea typeface="Calibri" panose="020F0502020204030204" pitchFamily="34" charset="0"/>
                <a:cs typeface="Times New Roman" panose="02020603050405020304" pitchFamily="18" charset="0"/>
              </a:rPr>
              <a:t>1</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:05 Introduction to the new NIEM--Katherine</a:t>
            </a:r>
          </a:p>
          <a:p>
            <a:pPr marL="742950" marR="0" lvl="1" indent="-285750">
              <a:lnSpc>
                <a:spcPct val="107000"/>
              </a:lnSpc>
              <a:spcBef>
                <a:spcPts val="0"/>
              </a:spcBef>
              <a:spcAft>
                <a:spcPts val="0"/>
              </a:spcAft>
              <a:buFont typeface="Courier New" panose="02070309020205020404" pitchFamily="49" charset="0"/>
              <a:buChar char="o"/>
            </a:pPr>
            <a:r>
              <a:rPr lang="en-US" sz="1800" kern="100" dirty="0">
                <a:latin typeface="Calibri" panose="020F0502020204030204" pitchFamily="34" charset="0"/>
                <a:ea typeface="Calibri" panose="020F0502020204030204" pitchFamily="34" charset="0"/>
                <a:cs typeface="Times New Roman" panose="02020603050405020304" pitchFamily="18" charset="0"/>
              </a:rPr>
              <a:t>1</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:15 New NIEMOpen Version 6.0 (10 min) - Christina</a:t>
            </a:r>
          </a:p>
          <a:p>
            <a:pPr marL="742950" marR="0" lvl="1" indent="-285750">
              <a:lnSpc>
                <a:spcPct val="107000"/>
              </a:lnSpc>
              <a:spcBef>
                <a:spcPts val="0"/>
              </a:spcBef>
              <a:spcAft>
                <a:spcPts val="0"/>
              </a:spcAft>
              <a:buFont typeface="Courier New" panose="02070309020205020404" pitchFamily="49" charset="0"/>
              <a:buChar char="o"/>
            </a:pPr>
            <a:r>
              <a:rPr lang="en-US" sz="1800" kern="100" dirty="0">
                <a:latin typeface="Calibri" panose="020F0502020204030204" pitchFamily="34" charset="0"/>
                <a:ea typeface="Calibri" panose="020F0502020204030204" pitchFamily="34" charset="0"/>
                <a:cs typeface="Times New Roman" panose="02020603050405020304" pitchFamily="18" charset="0"/>
              </a:rPr>
              <a:t>1</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:25 CMF/CMF Tool (15 min, includes demo) – Scott Renner</a:t>
            </a:r>
          </a:p>
          <a:p>
            <a:pPr marL="742950" marR="0" lvl="1" indent="-285750">
              <a:lnSpc>
                <a:spcPct val="107000"/>
              </a:lnSpc>
              <a:spcBef>
                <a:spcPts val="0"/>
              </a:spcBef>
              <a:spcAft>
                <a:spcPts val="0"/>
              </a:spcAft>
              <a:buFont typeface="Courier New" panose="02070309020205020404" pitchFamily="49" charset="0"/>
              <a:buChar char="o"/>
            </a:pPr>
            <a:r>
              <a:rPr lang="en-US" sz="1800" kern="100" dirty="0">
                <a:latin typeface="Calibri" panose="020F0502020204030204" pitchFamily="34" charset="0"/>
                <a:ea typeface="Calibri" panose="020F0502020204030204" pitchFamily="34" charset="0"/>
                <a:cs typeface="Times New Roman" panose="02020603050405020304" pitchFamily="18" charset="0"/>
              </a:rPr>
              <a:t>1</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:40 API 2.0 – Christina</a:t>
            </a:r>
          </a:p>
          <a:p>
            <a:pPr marL="742950" marR="0" lvl="1" indent="-285750">
              <a:lnSpc>
                <a:spcPct val="107000"/>
              </a:lnSpc>
              <a:spcBef>
                <a:spcPts val="0"/>
              </a:spcBef>
              <a:spcAft>
                <a:spcPts val="0"/>
              </a:spcAft>
              <a:buFont typeface="Courier New" panose="02070309020205020404" pitchFamily="49" charset="0"/>
              <a:buChar char="o"/>
            </a:pPr>
            <a:r>
              <a:rPr lang="en-US" sz="1800" kern="100" dirty="0">
                <a:latin typeface="Calibri" panose="020F0502020204030204" pitchFamily="34" charset="0"/>
                <a:ea typeface="Calibri" panose="020F0502020204030204" pitchFamily="34" charset="0"/>
                <a:cs typeface="Times New Roman" panose="02020603050405020304" pitchFamily="18" charset="0"/>
              </a:rPr>
              <a:t>1</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:50 NDR 6.0 and toolkit+ future updates - Renner</a:t>
            </a:r>
          </a:p>
          <a:p>
            <a:pPr marL="742950" marR="0" lvl="1" indent="-285750">
              <a:lnSpc>
                <a:spcPct val="107000"/>
              </a:lnSpc>
              <a:spcBef>
                <a:spcPts val="0"/>
              </a:spcBef>
              <a:spcAft>
                <a:spcPts val="0"/>
              </a:spcAft>
              <a:buFont typeface="Courier New" panose="02070309020205020404" pitchFamily="49" charset="0"/>
              <a:buChar char="o"/>
            </a:pPr>
            <a:r>
              <a:rPr lang="en-US" sz="1800" kern="100" dirty="0">
                <a:latin typeface="Calibri" panose="020F0502020204030204" pitchFamily="34" charset="0"/>
                <a:ea typeface="Calibri" panose="020F0502020204030204" pitchFamily="34" charset="0"/>
                <a:cs typeface="Times New Roman" panose="02020603050405020304" pitchFamily="18" charset="0"/>
              </a:rPr>
              <a:t>2</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:00 The future of NIEMOpen with OASIS – Jim Cabral</a:t>
            </a:r>
          </a:p>
          <a:p>
            <a:pPr marL="742950" marR="0" lvl="1" indent="-285750">
              <a:lnSpc>
                <a:spcPct val="107000"/>
              </a:lnSpc>
              <a:spcBef>
                <a:spcPts val="0"/>
              </a:spcBef>
              <a:spcAft>
                <a:spcPts val="0"/>
              </a:spcAft>
              <a:buFont typeface="Courier New" panose="02070309020205020404" pitchFamily="49" charset="0"/>
              <a:buChar char="o"/>
            </a:pPr>
            <a:r>
              <a:rPr lang="en-US" sz="1800" kern="100" dirty="0">
                <a:latin typeface="Calibri" panose="020F0502020204030204" pitchFamily="34" charset="0"/>
                <a:ea typeface="Calibri" panose="020F0502020204030204" pitchFamily="34" charset="0"/>
                <a:cs typeface="Times New Roman" panose="02020603050405020304" pitchFamily="18" charset="0"/>
              </a:rPr>
              <a:t>2</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:10 NIEM on the ground – Brian Griffith, FBI CJIS</a:t>
            </a:r>
          </a:p>
          <a:p>
            <a:pPr marL="742950" marR="0" lvl="1" indent="-285750">
              <a:lnSpc>
                <a:spcPct val="107000"/>
              </a:lnSpc>
              <a:spcBef>
                <a:spcPts val="0"/>
              </a:spcBef>
              <a:spcAft>
                <a:spcPts val="0"/>
              </a:spcAft>
              <a:buFont typeface="Courier New" panose="02070309020205020404" pitchFamily="49" charset="0"/>
              <a:buChar char="o"/>
            </a:pPr>
            <a:r>
              <a:rPr lang="en-US" sz="1800" kern="100" dirty="0">
                <a:latin typeface="Calibri" panose="020F0502020204030204" pitchFamily="34" charset="0"/>
                <a:ea typeface="Calibri" panose="020F0502020204030204" pitchFamily="34" charset="0"/>
                <a:cs typeface="Times New Roman" panose="02020603050405020304" pitchFamily="18" charset="0"/>
              </a:rPr>
              <a:t>2</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:20 New dimensions for NIEMOpen in ontologies – Sonoma County</a:t>
            </a:r>
          </a:p>
          <a:p>
            <a:pPr marL="742950" marR="0" lvl="1" indent="-285750">
              <a:lnSpc>
                <a:spcPct val="107000"/>
              </a:lnSpc>
              <a:spcBef>
                <a:spcPts val="0"/>
              </a:spcBef>
              <a:spcAft>
                <a:spcPts val="0"/>
              </a:spcAft>
              <a:buFont typeface="Courier New" panose="02070309020205020404" pitchFamily="49" charset="0"/>
              <a:buChar char="o"/>
            </a:pPr>
            <a:r>
              <a:rPr lang="en-US" sz="1800" kern="100" dirty="0">
                <a:latin typeface="Calibri" panose="020F0502020204030204" pitchFamily="34" charset="0"/>
                <a:ea typeface="Calibri" panose="020F0502020204030204" pitchFamily="34" charset="0"/>
                <a:cs typeface="Times New Roman" panose="02020603050405020304" pitchFamily="18" charset="0"/>
              </a:rPr>
              <a:t>2</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:30 The future plans and resources - Katherine</a:t>
            </a:r>
          </a:p>
          <a:p>
            <a:pPr marL="742950" marR="0" lvl="1" indent="-285750">
              <a:lnSpc>
                <a:spcPct val="107000"/>
              </a:lnSpc>
              <a:spcBef>
                <a:spcPts val="0"/>
              </a:spcBef>
              <a:spcAft>
                <a:spcPts val="0"/>
              </a:spcAft>
              <a:buFont typeface="Courier New" panose="02070309020205020404" pitchFamily="49" charset="0"/>
              <a:buChar char="o"/>
            </a:pPr>
            <a:r>
              <a:rPr lang="en-US" sz="1800" kern="100" dirty="0">
                <a:latin typeface="Calibri" panose="020F0502020204030204" pitchFamily="34" charset="0"/>
                <a:ea typeface="Calibri" panose="020F0502020204030204" pitchFamily="34" charset="0"/>
                <a:cs typeface="Times New Roman" panose="02020603050405020304" pitchFamily="18" charset="0"/>
              </a:rPr>
              <a:t>2</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:35 Q&amp;A (panel with Katherine, Maria, NBAC and NTAC chairs)</a:t>
            </a:r>
          </a:p>
          <a:p>
            <a:pPr marL="742950" marR="0" lvl="1" indent="-285750">
              <a:lnSpc>
                <a:spcPct val="107000"/>
              </a:lnSpc>
              <a:spcBef>
                <a:spcPts val="0"/>
              </a:spcBef>
              <a:spcAft>
                <a:spcPts val="800"/>
              </a:spcAft>
              <a:buFont typeface="Courier New" panose="02070309020205020404" pitchFamily="49" charset="0"/>
              <a:buChar char="o"/>
            </a:pPr>
            <a:r>
              <a:rPr lang="en-US" sz="1800" kern="100" dirty="0">
                <a:latin typeface="Calibri" panose="020F0502020204030204" pitchFamily="34" charset="0"/>
                <a:ea typeface="Calibri" panose="020F0502020204030204" pitchFamily="34" charset="0"/>
                <a:cs typeface="Times New Roman" panose="02020603050405020304" pitchFamily="18" charset="0"/>
              </a:rPr>
              <a:t>3</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:-00 Close</a:t>
            </a:r>
          </a:p>
          <a:p>
            <a:pPr lvl="1"/>
            <a:endParaRPr lang="en-US" dirty="0"/>
          </a:p>
        </p:txBody>
      </p:sp>
      <p:sp>
        <p:nvSpPr>
          <p:cNvPr id="4" name="Slide Number Placeholder 3">
            <a:extLst>
              <a:ext uri="{FF2B5EF4-FFF2-40B4-BE49-F238E27FC236}">
                <a16:creationId xmlns:a16="http://schemas.microsoft.com/office/drawing/2014/main" id="{C1B9EE00-95CF-576E-2C89-7941971DE332}"/>
              </a:ext>
            </a:extLst>
          </p:cNvPr>
          <p:cNvSpPr>
            <a:spLocks noGrp="1"/>
          </p:cNvSpPr>
          <p:nvPr>
            <p:ph type="sldNum" sz="quarter" idx="4"/>
          </p:nvPr>
        </p:nvSpPr>
        <p:spPr/>
        <p:txBody>
          <a:bodyPr/>
          <a:lstStyle/>
          <a:p>
            <a:fld id="{6E6030FC-FB78-5E4D-92EA-5D9433591EA9}" type="slidenum">
              <a:rPr lang="en-US" smtClean="0"/>
              <a:pPr/>
              <a:t>3</a:t>
            </a:fld>
            <a:endParaRPr lang="en-US" dirty="0"/>
          </a:p>
        </p:txBody>
      </p:sp>
    </p:spTree>
    <p:extLst>
      <p:ext uri="{BB962C8B-B14F-4D97-AF65-F5344CB8AC3E}">
        <p14:creationId xmlns:p14="http://schemas.microsoft.com/office/powerpoint/2010/main" val="609276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51E59-8EEF-90B0-6733-0167A77E4395}"/>
              </a:ext>
            </a:extLst>
          </p:cNvPr>
          <p:cNvSpPr>
            <a:spLocks noGrp="1"/>
          </p:cNvSpPr>
          <p:nvPr>
            <p:ph type="title"/>
          </p:nvPr>
        </p:nvSpPr>
        <p:spPr/>
        <p:txBody>
          <a:bodyPr/>
          <a:lstStyle/>
          <a:p>
            <a:r>
              <a:rPr lang="en-US" dirty="0"/>
              <a:t>Announcements</a:t>
            </a:r>
          </a:p>
        </p:txBody>
      </p:sp>
      <p:sp>
        <p:nvSpPr>
          <p:cNvPr id="3" name="Text Placeholder 2">
            <a:extLst>
              <a:ext uri="{FF2B5EF4-FFF2-40B4-BE49-F238E27FC236}">
                <a16:creationId xmlns:a16="http://schemas.microsoft.com/office/drawing/2014/main" id="{AA344D06-6008-826E-6746-C96153FBEFAE}"/>
              </a:ext>
            </a:extLst>
          </p:cNvPr>
          <p:cNvSpPr>
            <a:spLocks noGrp="1"/>
          </p:cNvSpPr>
          <p:nvPr>
            <p:ph type="body" sz="quarter" idx="13"/>
          </p:nvPr>
        </p:nvSpPr>
        <p:spPr/>
        <p:txBody>
          <a:bodyPr/>
          <a:lstStyle/>
          <a:p>
            <a:pPr marL="457200" lvl="1" indent="0">
              <a:buNone/>
            </a:pPr>
            <a:endParaRPr lang="en-US" dirty="0">
              <a:highlight>
                <a:srgbClr val="FFFF00"/>
              </a:highlight>
            </a:endParaRPr>
          </a:p>
          <a:p>
            <a:r>
              <a:rPr lang="en-US" dirty="0"/>
              <a:t>NIEMOpen NDR v6.0 PSD01 Approved</a:t>
            </a:r>
          </a:p>
          <a:p>
            <a:pPr lvl="1"/>
            <a:r>
              <a:rPr lang="en-US" dirty="0"/>
              <a:t>Submitted for Publication to OASIS Library</a:t>
            </a:r>
          </a:p>
          <a:p>
            <a:pPr lvl="1"/>
            <a:r>
              <a:rPr lang="en-US" dirty="0">
                <a:hlinkClick r:id="rId2"/>
              </a:rPr>
              <a:t>https://github.com/niemopen/niem-naming-design-rules</a:t>
            </a:r>
            <a:endParaRPr lang="en-US" dirty="0"/>
          </a:p>
          <a:p>
            <a:pPr marL="457200" lvl="1" indent="0">
              <a:buNone/>
            </a:pPr>
            <a:endParaRPr lang="en-US" dirty="0"/>
          </a:p>
          <a:p>
            <a:r>
              <a:rPr lang="en-US" dirty="0"/>
              <a:t>NIEM Model Version v6.0 PS02 requires updates before next vote</a:t>
            </a:r>
            <a:r>
              <a:rPr lang="en-US" dirty="0">
                <a:solidFill>
                  <a:schemeClr val="bg2">
                    <a:lumMod val="10000"/>
                  </a:schemeClr>
                </a:solidFill>
              </a:rPr>
              <a:t>: </a:t>
            </a:r>
            <a:r>
              <a:rPr lang="en-US" b="0" i="0" dirty="0">
                <a:effectLst/>
                <a:latin typeface="Aptos" panose="020F0502020204030204" pitchFamily="34" charset="0"/>
                <a:hlinkClick r:id="rId3"/>
              </a:rPr>
              <a:t>https://github.com/niemopen/niem-model/tree/2afcd93dc4061e825df8c2b3bf44557bbd4cb976</a:t>
            </a:r>
            <a:endParaRPr lang="en-US" dirty="0"/>
          </a:p>
          <a:p>
            <a:pPr marL="457200" lvl="1" indent="0">
              <a:buNone/>
            </a:pPr>
            <a:endParaRPr lang="en-US" dirty="0">
              <a:highlight>
                <a:srgbClr val="FFFF00"/>
              </a:highlight>
            </a:endParaRPr>
          </a:p>
          <a:p>
            <a:pPr lvl="1"/>
            <a:endParaRPr lang="en-US" dirty="0"/>
          </a:p>
          <a:p>
            <a:endParaRPr lang="en-US" dirty="0"/>
          </a:p>
        </p:txBody>
      </p:sp>
      <p:sp>
        <p:nvSpPr>
          <p:cNvPr id="4" name="Slide Number Placeholder 3">
            <a:extLst>
              <a:ext uri="{FF2B5EF4-FFF2-40B4-BE49-F238E27FC236}">
                <a16:creationId xmlns:a16="http://schemas.microsoft.com/office/drawing/2014/main" id="{109AD975-6EB8-4886-774E-B9D445303A89}"/>
              </a:ext>
            </a:extLst>
          </p:cNvPr>
          <p:cNvSpPr>
            <a:spLocks noGrp="1"/>
          </p:cNvSpPr>
          <p:nvPr>
            <p:ph type="sldNum" sz="quarter" idx="4"/>
          </p:nvPr>
        </p:nvSpPr>
        <p:spPr/>
        <p:txBody>
          <a:bodyPr/>
          <a:lstStyle/>
          <a:p>
            <a:fld id="{6E6030FC-FB78-5E4D-92EA-5D9433591EA9}" type="slidenum">
              <a:rPr lang="en-US" smtClean="0"/>
              <a:pPr/>
              <a:t>4</a:t>
            </a:fld>
            <a:endParaRPr lang="en-US" dirty="0"/>
          </a:p>
        </p:txBody>
      </p:sp>
    </p:spTree>
    <p:extLst>
      <p:ext uri="{BB962C8B-B14F-4D97-AF65-F5344CB8AC3E}">
        <p14:creationId xmlns:p14="http://schemas.microsoft.com/office/powerpoint/2010/main" val="933162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51E59-8EEF-90B0-6733-0167A77E4395}"/>
              </a:ext>
            </a:extLst>
          </p:cNvPr>
          <p:cNvSpPr>
            <a:spLocks noGrp="1"/>
          </p:cNvSpPr>
          <p:nvPr>
            <p:ph type="title"/>
          </p:nvPr>
        </p:nvSpPr>
        <p:spPr/>
        <p:txBody>
          <a:bodyPr/>
          <a:lstStyle/>
          <a:p>
            <a:r>
              <a:rPr lang="en-US" dirty="0"/>
              <a:t>NIEM Management office</a:t>
            </a:r>
          </a:p>
        </p:txBody>
      </p:sp>
      <p:sp>
        <p:nvSpPr>
          <p:cNvPr id="4" name="Slide Number Placeholder 3">
            <a:extLst>
              <a:ext uri="{FF2B5EF4-FFF2-40B4-BE49-F238E27FC236}">
                <a16:creationId xmlns:a16="http://schemas.microsoft.com/office/drawing/2014/main" id="{109AD975-6EB8-4886-774E-B9D445303A89}"/>
              </a:ext>
            </a:extLst>
          </p:cNvPr>
          <p:cNvSpPr>
            <a:spLocks noGrp="1"/>
          </p:cNvSpPr>
          <p:nvPr>
            <p:ph type="sldNum" sz="quarter" idx="4"/>
          </p:nvPr>
        </p:nvSpPr>
        <p:spPr/>
        <p:txBody>
          <a:bodyPr/>
          <a:lstStyle/>
          <a:p>
            <a:fld id="{6E6030FC-FB78-5E4D-92EA-5D9433591EA9}" type="slidenum">
              <a:rPr lang="en-US" smtClean="0"/>
              <a:pPr/>
              <a:t>5</a:t>
            </a:fld>
            <a:endParaRPr lang="en-US" dirty="0"/>
          </a:p>
        </p:txBody>
      </p:sp>
      <p:sp>
        <p:nvSpPr>
          <p:cNvPr id="6" name="Text Placeholder 5">
            <a:extLst>
              <a:ext uri="{FF2B5EF4-FFF2-40B4-BE49-F238E27FC236}">
                <a16:creationId xmlns:a16="http://schemas.microsoft.com/office/drawing/2014/main" id="{5F99E1B7-D7D1-0F61-9312-5EEEA7391B39}"/>
              </a:ext>
            </a:extLst>
          </p:cNvPr>
          <p:cNvSpPr>
            <a:spLocks noGrp="1"/>
          </p:cNvSpPr>
          <p:nvPr>
            <p:ph type="body" sz="quarter" idx="13"/>
          </p:nvPr>
        </p:nvSpPr>
        <p:spPr/>
        <p:txBody>
          <a:bodyPr/>
          <a:lstStyle/>
          <a:p>
            <a:pPr marR="0" lvl="1">
              <a:lnSpc>
                <a:spcPct val="107000"/>
              </a:lnSpc>
              <a:spcBef>
                <a:spcPts val="0"/>
              </a:spcBef>
              <a:spcAft>
                <a:spcPts val="800"/>
              </a:spcAft>
              <a:buFont typeface="Arial" panose="020B0604020202020204" pitchFamily="34" charset="0"/>
              <a:buChar char="•"/>
              <a:tabLst>
                <a:tab pos="914400" algn="l"/>
              </a:tabLst>
            </a:pPr>
            <a:r>
              <a:rPr lang="en-US" sz="2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Hackathon details – Steve Sullivan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buFont typeface="Arial" panose="020B0604020202020204" pitchFamily="34" charset="0"/>
              <a:buChar char="•"/>
              <a:tabLst>
                <a:tab pos="914400" algn="l"/>
              </a:tabLst>
            </a:pPr>
            <a:r>
              <a:rPr lang="en-US" sz="2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Reveal Summit – 8 October 2025, Planning Started, National Press Club, Washington, DC</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buFont typeface="Arial" panose="020B0604020202020204" pitchFamily="34" charset="0"/>
              <a:buChar char="•"/>
              <a:tabLst>
                <a:tab pos="914400" algn="l"/>
              </a:tabLst>
            </a:pPr>
            <a:r>
              <a:rPr lang="en-US" sz="2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PGB Meeting Synopsis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R="0" lvl="1">
              <a:lnSpc>
                <a:spcPct val="107000"/>
              </a:lnSpc>
              <a:spcBef>
                <a:spcPts val="0"/>
              </a:spcBef>
              <a:spcAft>
                <a:spcPts val="800"/>
              </a:spcAft>
              <a:buFont typeface="Arial" panose="020B0604020202020204" pitchFamily="34" charset="0"/>
              <a:buChar char="•"/>
              <a:tabLst>
                <a:tab pos="914400" algn="l"/>
              </a:tabLst>
            </a:pPr>
            <a:r>
              <a:rPr lang="en-US" sz="24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OASIS Standard – Model Version 6.0</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07959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68"/>
          <p:cNvPicPr preferRelativeResize="0"/>
          <p:nvPr/>
        </p:nvPicPr>
        <p:blipFill rotWithShape="1">
          <a:blip r:embed="rId3">
            <a:alphaModFix amt="30000"/>
          </a:blip>
          <a:srcRect t="10622" b="10630"/>
          <a:stretch/>
        </p:blipFill>
        <p:spPr>
          <a:xfrm>
            <a:off x="1" y="0"/>
            <a:ext cx="12192001" cy="6858000"/>
          </a:xfrm>
          <a:prstGeom prst="rect">
            <a:avLst/>
          </a:prstGeom>
          <a:noFill/>
          <a:ln>
            <a:noFill/>
          </a:ln>
        </p:spPr>
      </p:pic>
      <p:sp>
        <p:nvSpPr>
          <p:cNvPr id="296" name="Google Shape;296;p68"/>
          <p:cNvSpPr/>
          <p:nvPr/>
        </p:nvSpPr>
        <p:spPr>
          <a:xfrm>
            <a:off x="-67" y="1570000"/>
            <a:ext cx="12448000" cy="1520800"/>
          </a:xfrm>
          <a:prstGeom prst="rect">
            <a:avLst/>
          </a:prstGeom>
          <a:solidFill>
            <a:srgbClr val="FFFFFF">
              <a:alpha val="73740"/>
            </a:srgbClr>
          </a:solidFill>
          <a:ln>
            <a:noFill/>
          </a:ln>
        </p:spPr>
        <p:txBody>
          <a:bodyPr spcFirstLastPara="1" wrap="square" lIns="121900" tIns="121900" rIns="121900" bIns="121900" anchor="ctr" anchorCtr="0">
            <a:noAutofit/>
          </a:bodyPr>
          <a:lstStyle/>
          <a:p>
            <a:pPr algn="ctr" defTabSz="1219170">
              <a:buClr>
                <a:srgbClr val="000000"/>
              </a:buClr>
              <a:buSzPts val="1100"/>
            </a:pPr>
            <a:r>
              <a:rPr lang="en" sz="4267" b="1" kern="0">
                <a:solidFill>
                  <a:srgbClr val="0B5394"/>
                </a:solidFill>
                <a:latin typeface="Proxima Nova"/>
                <a:ea typeface="Proxima Nova"/>
                <a:cs typeface="Proxima Nova"/>
                <a:sym typeface="Proxima Nova"/>
              </a:rPr>
              <a:t>NIEM</a:t>
            </a:r>
            <a:r>
              <a:rPr lang="en" sz="4267" kern="0">
                <a:solidFill>
                  <a:srgbClr val="0B5394"/>
                </a:solidFill>
                <a:latin typeface="Proxima Nova"/>
                <a:ea typeface="Proxima Nova"/>
                <a:cs typeface="Proxima Nova"/>
                <a:sym typeface="Proxima Nova"/>
              </a:rPr>
              <a:t>OPEN</a:t>
            </a:r>
            <a:r>
              <a:rPr lang="en" sz="4267" b="1" kern="0">
                <a:solidFill>
                  <a:srgbClr val="0B5394"/>
                </a:solidFill>
                <a:latin typeface="Proxima Nova"/>
                <a:ea typeface="Proxima Nova"/>
                <a:cs typeface="Proxima Nova"/>
                <a:sym typeface="Proxima Nova"/>
              </a:rPr>
              <a:t> Hackathon</a:t>
            </a:r>
            <a:endParaRPr sz="1867" b="1" kern="0">
              <a:solidFill>
                <a:srgbClr val="0B5394"/>
              </a:solidFill>
              <a:latin typeface="Proxima Nova"/>
              <a:ea typeface="Proxima Nova"/>
              <a:cs typeface="Proxima Nova"/>
              <a:sym typeface="Proxima Nova"/>
            </a:endParaRPr>
          </a:p>
          <a:p>
            <a:pPr algn="ctr" defTabSz="1219170">
              <a:buClr>
                <a:srgbClr val="000000"/>
              </a:buClr>
              <a:buSzPts val="1100"/>
            </a:pPr>
            <a:r>
              <a:rPr lang="en" sz="3200" b="1" kern="0">
                <a:solidFill>
                  <a:srgbClr val="0B5394"/>
                </a:solidFill>
                <a:latin typeface="Proxima Nova"/>
                <a:ea typeface="Proxima Nova"/>
                <a:cs typeface="Proxima Nova"/>
                <a:sym typeface="Proxima Nova"/>
              </a:rPr>
              <a:t>Fueling Data Standardization</a:t>
            </a:r>
            <a:endParaRPr sz="2667" b="1" i="1" kern="0">
              <a:solidFill>
                <a:srgbClr val="0B5394"/>
              </a:solidFill>
              <a:latin typeface="Proxima Nova"/>
              <a:ea typeface="Proxima Nova"/>
              <a:cs typeface="Proxima Nova"/>
              <a:sym typeface="Proxima Nova"/>
            </a:endParaRPr>
          </a:p>
        </p:txBody>
      </p:sp>
      <p:pic>
        <p:nvPicPr>
          <p:cNvPr id="297" name="Google Shape;297;p68"/>
          <p:cNvPicPr preferRelativeResize="0"/>
          <p:nvPr/>
        </p:nvPicPr>
        <p:blipFill>
          <a:blip r:embed="rId4">
            <a:alphaModFix/>
          </a:blip>
          <a:stretch>
            <a:fillRect/>
          </a:stretch>
        </p:blipFill>
        <p:spPr>
          <a:xfrm>
            <a:off x="3127721" y="3453267"/>
            <a:ext cx="6192425" cy="1141367"/>
          </a:xfrm>
          <a:prstGeom prst="rect">
            <a:avLst/>
          </a:prstGeom>
          <a:noFill/>
          <a:ln>
            <a:noFill/>
          </a:ln>
        </p:spPr>
      </p:pic>
      <p:pic>
        <p:nvPicPr>
          <p:cNvPr id="298" name="Google Shape;298;p68"/>
          <p:cNvPicPr preferRelativeResize="0"/>
          <p:nvPr/>
        </p:nvPicPr>
        <p:blipFill>
          <a:blip r:embed="rId5">
            <a:alphaModFix/>
          </a:blip>
          <a:stretch>
            <a:fillRect/>
          </a:stretch>
        </p:blipFill>
        <p:spPr>
          <a:xfrm>
            <a:off x="5159800" y="394167"/>
            <a:ext cx="1872432" cy="636335"/>
          </a:xfrm>
          <a:prstGeom prst="rect">
            <a:avLst/>
          </a:prstGeom>
          <a:noFill/>
          <a:ln>
            <a:noFill/>
          </a:ln>
        </p:spPr>
      </p:pic>
      <p:pic>
        <p:nvPicPr>
          <p:cNvPr id="299" name="Google Shape;299;p68"/>
          <p:cNvPicPr preferRelativeResize="0"/>
          <p:nvPr/>
        </p:nvPicPr>
        <p:blipFill>
          <a:blip r:embed="rId6">
            <a:alphaModFix/>
          </a:blip>
          <a:stretch>
            <a:fillRect/>
          </a:stretch>
        </p:blipFill>
        <p:spPr>
          <a:xfrm>
            <a:off x="4437601" y="4682134"/>
            <a:ext cx="3572665" cy="17744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73"/>
          <p:cNvSpPr/>
          <p:nvPr/>
        </p:nvSpPr>
        <p:spPr>
          <a:xfrm>
            <a:off x="0" y="-5967"/>
            <a:ext cx="4219200" cy="6864000"/>
          </a:xfrm>
          <a:prstGeom prst="rect">
            <a:avLst/>
          </a:prstGeom>
          <a:solidFill>
            <a:srgbClr val="0B5394"/>
          </a:solidFill>
          <a:ln>
            <a:noFill/>
          </a:ln>
        </p:spPr>
        <p:txBody>
          <a:bodyPr spcFirstLastPara="1" wrap="square" lIns="43667" tIns="43667" rIns="43667" bIns="43667" anchor="t" anchorCtr="0">
            <a:noAutofit/>
          </a:bodyPr>
          <a:lstStyle/>
          <a:p>
            <a:pPr algn="ctr" defTabSz="1219170">
              <a:buClr>
                <a:srgbClr val="FFFFFF"/>
              </a:buClr>
            </a:pPr>
            <a:endParaRPr sz="3067" kern="0">
              <a:solidFill>
                <a:srgbClr val="000000"/>
              </a:solidFill>
              <a:latin typeface="Helvetica Neue Light"/>
              <a:ea typeface="Helvetica Neue Light"/>
              <a:cs typeface="Helvetica Neue Light"/>
              <a:sym typeface="Helvetica Neue Light"/>
            </a:endParaRPr>
          </a:p>
        </p:txBody>
      </p:sp>
      <p:sp>
        <p:nvSpPr>
          <p:cNvPr id="383" name="Google Shape;383;p73"/>
          <p:cNvSpPr/>
          <p:nvPr/>
        </p:nvSpPr>
        <p:spPr>
          <a:xfrm>
            <a:off x="4893300" y="709233"/>
            <a:ext cx="6398800" cy="5433600"/>
          </a:xfrm>
          <a:prstGeom prst="rect">
            <a:avLst/>
          </a:prstGeom>
          <a:noFill/>
          <a:ln>
            <a:noFill/>
          </a:ln>
        </p:spPr>
        <p:txBody>
          <a:bodyPr spcFirstLastPara="1" wrap="square" lIns="43667" tIns="43667" rIns="43667" bIns="43667" anchor="ctr" anchorCtr="0">
            <a:noAutofit/>
          </a:bodyPr>
          <a:lstStyle/>
          <a:p>
            <a:pPr defTabSz="1219170">
              <a:buClr>
                <a:srgbClr val="000000"/>
              </a:buClr>
              <a:buSzPts val="1100"/>
            </a:pPr>
            <a:r>
              <a:rPr lang="en" sz="2400" b="1" kern="0">
                <a:solidFill>
                  <a:srgbClr val="29CABE"/>
                </a:solidFill>
                <a:latin typeface="Montserrat"/>
                <a:ea typeface="Montserrat"/>
                <a:cs typeface="Montserrat"/>
                <a:sym typeface="Montserrat"/>
              </a:rPr>
              <a:t>Model</a:t>
            </a:r>
            <a:endParaRPr sz="1867" kern="0">
              <a:solidFill>
                <a:srgbClr val="29CABE"/>
              </a:solidFill>
              <a:latin typeface="Montserrat"/>
              <a:ea typeface="Montserrat"/>
              <a:cs typeface="Montserrat"/>
              <a:sym typeface="Montserrat"/>
            </a:endParaRPr>
          </a:p>
          <a:p>
            <a:pPr marL="609585" indent="-423323" defTabSz="1219170">
              <a:buClr>
                <a:srgbClr val="666666"/>
              </a:buClr>
              <a:buSzPts val="1400"/>
              <a:buFont typeface="Montserrat"/>
              <a:buChar char="●"/>
            </a:pPr>
            <a:r>
              <a:rPr lang="en" sz="1867" b="1" kern="0">
                <a:solidFill>
                  <a:srgbClr val="666666"/>
                </a:solidFill>
                <a:latin typeface="Montserrat"/>
                <a:ea typeface="Montserrat"/>
                <a:cs typeface="Montserrat"/>
                <a:sym typeface="Montserrat"/>
              </a:rPr>
              <a:t>Initial Sponsor:</a:t>
            </a:r>
            <a:r>
              <a:rPr lang="en" sz="1867" kern="0">
                <a:solidFill>
                  <a:srgbClr val="666666"/>
                </a:solidFill>
                <a:latin typeface="Montserrat"/>
                <a:ea typeface="Montserrat"/>
                <a:cs typeface="Montserrat"/>
                <a:sym typeface="Montserrat"/>
              </a:rPr>
              <a:t> </a:t>
            </a:r>
            <a:br>
              <a:rPr lang="en" sz="1867" kern="0">
                <a:solidFill>
                  <a:srgbClr val="666666"/>
                </a:solidFill>
                <a:latin typeface="Montserrat"/>
                <a:ea typeface="Montserrat"/>
                <a:cs typeface="Montserrat"/>
                <a:sym typeface="Montserrat"/>
              </a:rPr>
            </a:br>
            <a:r>
              <a:rPr lang="en" sz="1867" kern="0">
                <a:solidFill>
                  <a:srgbClr val="666666"/>
                </a:solidFill>
                <a:latin typeface="Montserrat"/>
                <a:ea typeface="Montserrat"/>
                <a:cs typeface="Montserrat"/>
                <a:sym typeface="Montserrat"/>
              </a:rPr>
              <a:t>OASIS </a:t>
            </a:r>
            <a:r>
              <a:rPr lang="en" sz="1867" b="1" kern="0">
                <a:solidFill>
                  <a:srgbClr val="0B5394"/>
                </a:solidFill>
                <a:latin typeface="Montserrat"/>
                <a:ea typeface="Montserrat"/>
                <a:cs typeface="Montserrat"/>
                <a:sym typeface="Montserrat"/>
              </a:rPr>
              <a:t>NIEM</a:t>
            </a:r>
            <a:r>
              <a:rPr lang="en" sz="1867" kern="0">
                <a:solidFill>
                  <a:srgbClr val="0B5394"/>
                </a:solidFill>
                <a:latin typeface="Montserrat"/>
                <a:ea typeface="Montserrat"/>
                <a:cs typeface="Montserrat"/>
                <a:sym typeface="Montserrat"/>
              </a:rPr>
              <a:t>OPEN</a:t>
            </a:r>
            <a:r>
              <a:rPr lang="en" sz="1867" kern="0">
                <a:solidFill>
                  <a:srgbClr val="666666"/>
                </a:solidFill>
                <a:latin typeface="Montserrat"/>
                <a:ea typeface="Montserrat"/>
                <a:cs typeface="Montserrat"/>
                <a:sym typeface="Montserrat"/>
              </a:rPr>
              <a:t> Project</a:t>
            </a:r>
            <a:endParaRPr sz="1867" kern="0">
              <a:solidFill>
                <a:srgbClr val="666666"/>
              </a:solidFill>
              <a:latin typeface="Montserrat"/>
              <a:ea typeface="Montserrat"/>
              <a:cs typeface="Montserrat"/>
              <a:sym typeface="Montserrat"/>
            </a:endParaRPr>
          </a:p>
          <a:p>
            <a:pPr marL="609585" indent="-423323" defTabSz="1219170">
              <a:buClr>
                <a:srgbClr val="666666"/>
              </a:buClr>
              <a:buSzPts val="1400"/>
              <a:buFont typeface="Montserrat"/>
              <a:buChar char="●"/>
            </a:pPr>
            <a:r>
              <a:rPr lang="en" sz="1867" b="1" kern="0">
                <a:solidFill>
                  <a:srgbClr val="666666"/>
                </a:solidFill>
                <a:latin typeface="Montserrat"/>
                <a:ea typeface="Montserrat"/>
                <a:cs typeface="Montserrat"/>
                <a:sym typeface="Montserrat"/>
              </a:rPr>
              <a:t>Additional Sponsors</a:t>
            </a:r>
            <a:r>
              <a:rPr lang="en" sz="1867" kern="0">
                <a:solidFill>
                  <a:srgbClr val="666666"/>
                </a:solidFill>
                <a:latin typeface="Montserrat"/>
                <a:ea typeface="Montserrat"/>
                <a:cs typeface="Montserrat"/>
                <a:sym typeface="Montserrat"/>
              </a:rPr>
              <a:t>: Government &amp; Industry organizations </a:t>
            </a:r>
            <a:endParaRPr sz="1867" kern="0">
              <a:solidFill>
                <a:srgbClr val="666666"/>
              </a:solidFill>
              <a:latin typeface="Montserrat"/>
              <a:ea typeface="Montserrat"/>
              <a:cs typeface="Montserrat"/>
              <a:sym typeface="Montserrat"/>
            </a:endParaRPr>
          </a:p>
          <a:p>
            <a:pPr marL="609585" indent="-423323" defTabSz="1219170">
              <a:buClr>
                <a:srgbClr val="666666"/>
              </a:buClr>
              <a:buSzPts val="1400"/>
              <a:buFont typeface="Montserrat"/>
              <a:buChar char="●"/>
            </a:pPr>
            <a:r>
              <a:rPr lang="en" sz="1867" b="1" kern="0">
                <a:solidFill>
                  <a:srgbClr val="666666"/>
                </a:solidFill>
                <a:latin typeface="Montserrat"/>
                <a:ea typeface="Montserrat"/>
                <a:cs typeface="Montserrat"/>
                <a:sym typeface="Montserrat"/>
              </a:rPr>
              <a:t>Operator</a:t>
            </a:r>
            <a:r>
              <a:rPr lang="en" sz="1867" kern="0">
                <a:solidFill>
                  <a:srgbClr val="666666"/>
                </a:solidFill>
                <a:latin typeface="Montserrat"/>
                <a:ea typeface="Montserrat"/>
                <a:cs typeface="Montserrat"/>
                <a:sym typeface="Montserrat"/>
              </a:rPr>
              <a:t>: GenHax</a:t>
            </a:r>
            <a:br>
              <a:rPr lang="en" sz="1867" kern="0">
                <a:solidFill>
                  <a:srgbClr val="666666"/>
                </a:solidFill>
                <a:latin typeface="Montserrat"/>
                <a:ea typeface="Montserrat"/>
                <a:cs typeface="Montserrat"/>
                <a:sym typeface="Montserrat"/>
              </a:rPr>
            </a:br>
            <a:endParaRPr sz="1867" kern="0">
              <a:solidFill>
                <a:srgbClr val="666666"/>
              </a:solidFill>
              <a:latin typeface="Montserrat"/>
              <a:ea typeface="Montserrat"/>
              <a:cs typeface="Montserrat"/>
              <a:sym typeface="Montserrat"/>
            </a:endParaRPr>
          </a:p>
          <a:p>
            <a:pPr defTabSz="1219170">
              <a:buClr>
                <a:srgbClr val="000000"/>
              </a:buClr>
              <a:buSzPts val="1100"/>
            </a:pPr>
            <a:r>
              <a:rPr lang="en" sz="2400" b="1" kern="0">
                <a:solidFill>
                  <a:srgbClr val="29CABE"/>
                </a:solidFill>
                <a:latin typeface="Montserrat"/>
                <a:ea typeface="Montserrat"/>
                <a:cs typeface="Montserrat"/>
                <a:sym typeface="Montserrat"/>
              </a:rPr>
              <a:t>Strategic Goals over the next 3 years:</a:t>
            </a:r>
            <a:br>
              <a:rPr lang="en" sz="2400" b="1" kern="0">
                <a:solidFill>
                  <a:srgbClr val="29CABE"/>
                </a:solidFill>
                <a:latin typeface="Montserrat"/>
                <a:ea typeface="Montserrat"/>
                <a:cs typeface="Montserrat"/>
                <a:sym typeface="Montserrat"/>
              </a:rPr>
            </a:br>
            <a:endParaRPr sz="1867" kern="0">
              <a:solidFill>
                <a:srgbClr val="666666"/>
              </a:solidFill>
              <a:latin typeface="Montserrat"/>
              <a:ea typeface="Montserrat"/>
              <a:cs typeface="Montserrat"/>
              <a:sym typeface="Montserrat"/>
            </a:endParaRPr>
          </a:p>
          <a:p>
            <a:pPr marL="609585" indent="-423323" defTabSz="1219170">
              <a:buClr>
                <a:srgbClr val="666666"/>
              </a:buClr>
              <a:buSzPts val="1400"/>
              <a:buFont typeface="Montserrat"/>
              <a:buAutoNum type="arabicPeriod"/>
            </a:pPr>
            <a:r>
              <a:rPr lang="en" sz="1867" b="1" kern="0">
                <a:solidFill>
                  <a:srgbClr val="666666"/>
                </a:solidFill>
                <a:latin typeface="Montserrat"/>
                <a:ea typeface="Montserrat"/>
                <a:cs typeface="Montserrat"/>
                <a:sym typeface="Montserrat"/>
              </a:rPr>
              <a:t>Engage </a:t>
            </a:r>
            <a:r>
              <a:rPr lang="en" sz="1867" kern="0">
                <a:solidFill>
                  <a:srgbClr val="666666"/>
                </a:solidFill>
                <a:latin typeface="Montserrat"/>
                <a:ea typeface="Montserrat"/>
                <a:cs typeface="Montserrat"/>
                <a:sym typeface="Montserrat"/>
              </a:rPr>
              <a:t>with businesses to accelerate cross-domain interoperability at the data level </a:t>
            </a:r>
            <a:br>
              <a:rPr lang="en" sz="1867" kern="0">
                <a:solidFill>
                  <a:srgbClr val="666666"/>
                </a:solidFill>
                <a:latin typeface="Montserrat"/>
                <a:ea typeface="Montserrat"/>
                <a:cs typeface="Montserrat"/>
                <a:sym typeface="Montserrat"/>
              </a:rPr>
            </a:br>
            <a:endParaRPr sz="1867" kern="0">
              <a:solidFill>
                <a:srgbClr val="666666"/>
              </a:solidFill>
              <a:latin typeface="Montserrat"/>
              <a:ea typeface="Montserrat"/>
              <a:cs typeface="Montserrat"/>
              <a:sym typeface="Montserrat"/>
            </a:endParaRPr>
          </a:p>
          <a:p>
            <a:pPr marL="609585" indent="-423323" defTabSz="1219170">
              <a:buClr>
                <a:srgbClr val="666666"/>
              </a:buClr>
              <a:buSzPts val="1400"/>
              <a:buFont typeface="Montserrat"/>
              <a:buAutoNum type="arabicPeriod"/>
            </a:pPr>
            <a:r>
              <a:rPr lang="en" sz="1867" b="1" kern="0">
                <a:solidFill>
                  <a:srgbClr val="666666"/>
                </a:solidFill>
                <a:latin typeface="Montserrat"/>
                <a:ea typeface="Montserrat"/>
                <a:cs typeface="Montserrat"/>
                <a:sym typeface="Montserrat"/>
              </a:rPr>
              <a:t>Promote</a:t>
            </a:r>
            <a:r>
              <a:rPr lang="en" sz="1867" kern="0">
                <a:solidFill>
                  <a:srgbClr val="666666"/>
                </a:solidFill>
                <a:latin typeface="Montserrat"/>
                <a:ea typeface="Montserrat"/>
                <a:cs typeface="Montserrat"/>
                <a:sym typeface="Montserrat"/>
              </a:rPr>
              <a:t> standard awareness, adoption and implementation</a:t>
            </a:r>
            <a:br>
              <a:rPr lang="en" sz="1867" kern="0">
                <a:solidFill>
                  <a:srgbClr val="666666"/>
                </a:solidFill>
                <a:latin typeface="Montserrat"/>
                <a:ea typeface="Montserrat"/>
                <a:cs typeface="Montserrat"/>
                <a:sym typeface="Montserrat"/>
              </a:rPr>
            </a:br>
            <a:endParaRPr sz="1867" kern="0">
              <a:solidFill>
                <a:srgbClr val="666666"/>
              </a:solidFill>
              <a:latin typeface="Montserrat"/>
              <a:ea typeface="Montserrat"/>
              <a:cs typeface="Montserrat"/>
              <a:sym typeface="Montserrat"/>
            </a:endParaRPr>
          </a:p>
          <a:p>
            <a:pPr marL="609585" indent="-423323" defTabSz="1219170">
              <a:buClr>
                <a:srgbClr val="666666"/>
              </a:buClr>
              <a:buSzPts val="1400"/>
              <a:buFont typeface="Montserrat"/>
              <a:buAutoNum type="arabicPeriod"/>
            </a:pPr>
            <a:r>
              <a:rPr lang="en" sz="1867" b="1" kern="0">
                <a:solidFill>
                  <a:srgbClr val="666666"/>
                </a:solidFill>
                <a:latin typeface="Montserrat"/>
                <a:ea typeface="Montserrat"/>
                <a:cs typeface="Montserrat"/>
                <a:sym typeface="Montserrat"/>
              </a:rPr>
              <a:t>Fund </a:t>
            </a:r>
            <a:r>
              <a:rPr lang="en" sz="1867" kern="0">
                <a:solidFill>
                  <a:srgbClr val="666666"/>
                </a:solidFill>
                <a:latin typeface="Montserrat"/>
                <a:ea typeface="Montserrat"/>
                <a:cs typeface="Montserrat"/>
                <a:sym typeface="Montserrat"/>
              </a:rPr>
              <a:t>the standard through increased sponsorship from Additional Sponsors</a:t>
            </a:r>
            <a:br>
              <a:rPr lang="en" sz="1867" kern="0">
                <a:solidFill>
                  <a:srgbClr val="666666"/>
                </a:solidFill>
                <a:latin typeface="Montserrat"/>
                <a:ea typeface="Montserrat"/>
                <a:cs typeface="Montserrat"/>
                <a:sym typeface="Montserrat"/>
              </a:rPr>
            </a:br>
            <a:endParaRPr sz="1867" kern="0">
              <a:solidFill>
                <a:srgbClr val="666666"/>
              </a:solidFill>
              <a:latin typeface="Montserrat"/>
              <a:ea typeface="Montserrat"/>
              <a:cs typeface="Montserrat"/>
              <a:sym typeface="Montserrat"/>
            </a:endParaRPr>
          </a:p>
          <a:p>
            <a:pPr marL="609585" indent="-423323" defTabSz="1219170">
              <a:buClr>
                <a:srgbClr val="666666"/>
              </a:buClr>
              <a:buSzPts val="1400"/>
              <a:buFont typeface="Montserrat"/>
              <a:buAutoNum type="arabicPeriod"/>
            </a:pPr>
            <a:r>
              <a:rPr lang="en" sz="1867" b="1" kern="0">
                <a:solidFill>
                  <a:srgbClr val="666666"/>
                </a:solidFill>
                <a:latin typeface="Montserrat"/>
                <a:ea typeface="Montserrat"/>
                <a:cs typeface="Montserrat"/>
                <a:sym typeface="Montserrat"/>
              </a:rPr>
              <a:t>Advance </a:t>
            </a:r>
            <a:r>
              <a:rPr lang="en" sz="1867" kern="0">
                <a:solidFill>
                  <a:srgbClr val="666666"/>
                </a:solidFill>
                <a:latin typeface="Montserrat"/>
                <a:ea typeface="Montserrat"/>
                <a:cs typeface="Montserrat"/>
                <a:sym typeface="Montserrat"/>
              </a:rPr>
              <a:t>use of NIEM for AI through Knowledge Graphs (providing contexts and semantics for training AI models)</a:t>
            </a:r>
            <a:endParaRPr sz="1867" kern="0">
              <a:solidFill>
                <a:srgbClr val="666666"/>
              </a:solidFill>
              <a:latin typeface="Montserrat"/>
              <a:ea typeface="Montserrat"/>
              <a:cs typeface="Montserrat"/>
              <a:sym typeface="Montserrat"/>
            </a:endParaRPr>
          </a:p>
        </p:txBody>
      </p:sp>
      <p:sp>
        <p:nvSpPr>
          <p:cNvPr id="384" name="Google Shape;384;p73"/>
          <p:cNvSpPr/>
          <p:nvPr/>
        </p:nvSpPr>
        <p:spPr>
          <a:xfrm>
            <a:off x="76500" y="628833"/>
            <a:ext cx="3974000" cy="5140000"/>
          </a:xfrm>
          <a:prstGeom prst="rect">
            <a:avLst/>
          </a:prstGeom>
          <a:noFill/>
          <a:ln>
            <a:noFill/>
          </a:ln>
        </p:spPr>
        <p:txBody>
          <a:bodyPr spcFirstLastPara="1" wrap="square" lIns="43667" tIns="43667" rIns="43667" bIns="43667" anchor="t" anchorCtr="0">
            <a:noAutofit/>
          </a:bodyPr>
          <a:lstStyle/>
          <a:p>
            <a:pPr algn="r" defTabSz="1219170">
              <a:buClr>
                <a:srgbClr val="FFFFFF"/>
              </a:buClr>
            </a:pPr>
            <a:endParaRPr sz="4267" b="1" kern="0">
              <a:solidFill>
                <a:srgbClr val="FFFFFF"/>
              </a:solidFill>
              <a:latin typeface="Montserrat"/>
              <a:ea typeface="Montserrat"/>
              <a:cs typeface="Montserrat"/>
              <a:sym typeface="Montserrat"/>
            </a:endParaRPr>
          </a:p>
          <a:p>
            <a:pPr algn="r" defTabSz="1219170">
              <a:buClr>
                <a:srgbClr val="FFFFFF"/>
              </a:buClr>
            </a:pPr>
            <a:endParaRPr sz="4267" b="1" kern="0">
              <a:solidFill>
                <a:srgbClr val="FFFFFF"/>
              </a:solidFill>
              <a:latin typeface="Montserrat"/>
              <a:ea typeface="Montserrat"/>
              <a:cs typeface="Montserrat"/>
              <a:sym typeface="Montserrat"/>
            </a:endParaRPr>
          </a:p>
          <a:p>
            <a:pPr algn="r" defTabSz="1219170">
              <a:buClr>
                <a:srgbClr val="FFFFFF"/>
              </a:buClr>
            </a:pPr>
            <a:endParaRPr sz="4267" b="1" kern="0">
              <a:solidFill>
                <a:srgbClr val="29CABE"/>
              </a:solidFill>
              <a:latin typeface="Montserrat"/>
              <a:ea typeface="Montserrat"/>
              <a:cs typeface="Montserrat"/>
              <a:sym typeface="Montserrat"/>
            </a:endParaRPr>
          </a:p>
          <a:p>
            <a:pPr algn="r" defTabSz="1219170">
              <a:buClr>
                <a:srgbClr val="FFFFFF"/>
              </a:buClr>
            </a:pPr>
            <a:endParaRPr sz="4267" b="1" kern="0">
              <a:solidFill>
                <a:srgbClr val="FFFFFF"/>
              </a:solidFill>
              <a:latin typeface="Proxima Nova"/>
              <a:ea typeface="Proxima Nova"/>
              <a:cs typeface="Proxima Nova"/>
              <a:sym typeface="Proxima Nova"/>
            </a:endParaRPr>
          </a:p>
          <a:p>
            <a:pPr algn="r" defTabSz="1219170">
              <a:buClr>
                <a:srgbClr val="FFFFFF"/>
              </a:buClr>
            </a:pPr>
            <a:r>
              <a:rPr lang="en" sz="4267" b="1" kern="0">
                <a:solidFill>
                  <a:srgbClr val="29CABE"/>
                </a:solidFill>
                <a:latin typeface="Proxima Nova"/>
                <a:ea typeface="Proxima Nova"/>
                <a:cs typeface="Proxima Nova"/>
                <a:sym typeface="Proxima Nova"/>
              </a:rPr>
              <a:t>“OPEN</a:t>
            </a:r>
            <a:r>
              <a:rPr lang="en" sz="4267" kern="0">
                <a:solidFill>
                  <a:srgbClr val="29CABE"/>
                </a:solidFill>
                <a:latin typeface="Proxima Nova"/>
                <a:ea typeface="Proxima Nova"/>
                <a:cs typeface="Proxima Nova"/>
                <a:sym typeface="Proxima Nova"/>
              </a:rPr>
              <a:t>Hax</a:t>
            </a:r>
            <a:r>
              <a:rPr lang="en" sz="4267" b="1" kern="0">
                <a:solidFill>
                  <a:srgbClr val="29CABE"/>
                </a:solidFill>
                <a:latin typeface="Proxima Nova"/>
                <a:ea typeface="Proxima Nova"/>
                <a:cs typeface="Proxima Nova"/>
                <a:sym typeface="Proxima Nova"/>
              </a:rPr>
              <a:t>”</a:t>
            </a:r>
            <a:endParaRPr sz="4267" b="1" kern="0">
              <a:solidFill>
                <a:srgbClr val="29CABE"/>
              </a:solidFill>
              <a:latin typeface="Proxima Nova"/>
              <a:ea typeface="Proxima Nova"/>
              <a:cs typeface="Proxima Nova"/>
              <a:sym typeface="Proxima Nova"/>
            </a:endParaRPr>
          </a:p>
        </p:txBody>
      </p:sp>
      <p:pic>
        <p:nvPicPr>
          <p:cNvPr id="385" name="Google Shape;385;p73"/>
          <p:cNvPicPr preferRelativeResize="0"/>
          <p:nvPr/>
        </p:nvPicPr>
        <p:blipFill>
          <a:blip r:embed="rId3">
            <a:alphaModFix/>
          </a:blip>
          <a:stretch>
            <a:fillRect/>
          </a:stretch>
        </p:blipFill>
        <p:spPr>
          <a:xfrm>
            <a:off x="216667" y="6280867"/>
            <a:ext cx="388199" cy="394732"/>
          </a:xfrm>
          <a:prstGeom prst="rect">
            <a:avLst/>
          </a:prstGeom>
          <a:noFill/>
          <a:ln>
            <a:noFill/>
          </a:ln>
        </p:spPr>
      </p:pic>
      <p:sp>
        <p:nvSpPr>
          <p:cNvPr id="386" name="Google Shape;386;p73"/>
          <p:cNvSpPr/>
          <p:nvPr/>
        </p:nvSpPr>
        <p:spPr>
          <a:xfrm>
            <a:off x="0" y="0"/>
            <a:ext cx="12192000" cy="60800"/>
          </a:xfrm>
          <a:prstGeom prst="rect">
            <a:avLst/>
          </a:prstGeom>
          <a:solidFill>
            <a:srgbClr val="0B5394"/>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pic>
        <p:nvPicPr>
          <p:cNvPr id="387" name="Google Shape;387;p73"/>
          <p:cNvPicPr preferRelativeResize="0"/>
          <p:nvPr/>
        </p:nvPicPr>
        <p:blipFill>
          <a:blip r:embed="rId4">
            <a:alphaModFix/>
          </a:blip>
          <a:stretch>
            <a:fillRect/>
          </a:stretch>
        </p:blipFill>
        <p:spPr>
          <a:xfrm>
            <a:off x="511231" y="2646041"/>
            <a:ext cx="3329367" cy="61366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75"/>
          <p:cNvSpPr txBox="1"/>
          <p:nvPr/>
        </p:nvSpPr>
        <p:spPr>
          <a:xfrm>
            <a:off x="420733" y="912367"/>
            <a:ext cx="11566000" cy="5368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800" b="1" i="1" kern="0">
                <a:solidFill>
                  <a:srgbClr val="0B5394"/>
                </a:solidFill>
                <a:latin typeface="Calibri"/>
                <a:ea typeface="Calibri"/>
                <a:cs typeface="Calibri"/>
                <a:sym typeface="Calibri"/>
              </a:rPr>
              <a:t>Year 1</a:t>
            </a:r>
            <a:r>
              <a:rPr lang="en" sz="2800" kern="0">
                <a:solidFill>
                  <a:srgbClr val="0B5394"/>
                </a:solidFill>
                <a:latin typeface="Calibri"/>
                <a:ea typeface="Calibri"/>
                <a:cs typeface="Calibri"/>
                <a:sym typeface="Calibri"/>
              </a:rPr>
              <a:t>- 1 hack - </a:t>
            </a:r>
            <a:r>
              <a:rPr lang="en" sz="2800" b="1" i="1" kern="0">
                <a:solidFill>
                  <a:srgbClr val="0B5394"/>
                </a:solidFill>
                <a:latin typeface="Calibri"/>
                <a:ea typeface="Calibri"/>
                <a:cs typeface="Calibri"/>
                <a:sym typeface="Calibri"/>
              </a:rPr>
              <a:t>$50K fixed seed + $50K variable from Additional Sponsors + </a:t>
            </a:r>
            <a:r>
              <a:rPr lang="en" sz="2800" b="1" i="1" kern="0">
                <a:solidFill>
                  <a:srgbClr val="09A9AA"/>
                </a:solidFill>
                <a:latin typeface="Calibri"/>
                <a:ea typeface="Calibri"/>
                <a:cs typeface="Calibri"/>
                <a:sym typeface="Calibri"/>
              </a:rPr>
              <a:t>Funding goal for NIEM</a:t>
            </a:r>
            <a:r>
              <a:rPr lang="en" sz="2800" i="1" kern="0">
                <a:solidFill>
                  <a:srgbClr val="09A9AA"/>
                </a:solidFill>
                <a:latin typeface="Calibri"/>
                <a:ea typeface="Calibri"/>
                <a:cs typeface="Calibri"/>
                <a:sym typeface="Calibri"/>
              </a:rPr>
              <a:t>OPEN</a:t>
            </a:r>
            <a:endParaRPr sz="2800" b="1" i="1" kern="0">
              <a:solidFill>
                <a:srgbClr val="09A9AA"/>
              </a:solidFill>
              <a:latin typeface="Calibri"/>
              <a:ea typeface="Calibri"/>
              <a:cs typeface="Calibri"/>
              <a:sym typeface="Calibri"/>
            </a:endParaRPr>
          </a:p>
          <a:p>
            <a:pPr marL="609585" indent="-457189" defTabSz="1219170">
              <a:buClr>
                <a:srgbClr val="000000"/>
              </a:buClr>
              <a:buSzPts val="1800"/>
              <a:buFont typeface="Calibri"/>
              <a:buChar char="●"/>
            </a:pPr>
            <a:r>
              <a:rPr lang="en" sz="2400" kern="0">
                <a:solidFill>
                  <a:srgbClr val="000000"/>
                </a:solidFill>
                <a:latin typeface="Calibri"/>
                <a:ea typeface="Calibri"/>
                <a:cs typeface="Calibri"/>
                <a:sym typeface="Calibri"/>
              </a:rPr>
              <a:t>App Creation</a:t>
            </a:r>
            <a:endParaRPr sz="2400" kern="0">
              <a:solidFill>
                <a:srgbClr val="000000"/>
              </a:solidFill>
              <a:latin typeface="Calibri"/>
              <a:ea typeface="Calibri"/>
              <a:cs typeface="Calibri"/>
              <a:sym typeface="Calibri"/>
            </a:endParaRPr>
          </a:p>
          <a:p>
            <a:pPr marL="609585" indent="-457189" defTabSz="1219170">
              <a:buClr>
                <a:srgbClr val="000000"/>
              </a:buClr>
              <a:buSzPts val="1800"/>
              <a:buFont typeface="Calibri"/>
              <a:buChar char="●"/>
            </a:pPr>
            <a:r>
              <a:rPr lang="en" sz="2400" kern="0">
                <a:solidFill>
                  <a:srgbClr val="000000"/>
                </a:solidFill>
                <a:latin typeface="Calibri"/>
                <a:ea typeface="Calibri"/>
                <a:cs typeface="Calibri"/>
                <a:sym typeface="Calibri"/>
              </a:rPr>
              <a:t>Marketing, Branding, Community Engagement</a:t>
            </a:r>
            <a:endParaRPr sz="2400" kern="0">
              <a:solidFill>
                <a:srgbClr val="000000"/>
              </a:solidFill>
              <a:latin typeface="Calibri"/>
              <a:ea typeface="Calibri"/>
              <a:cs typeface="Calibri"/>
              <a:sym typeface="Calibri"/>
            </a:endParaRPr>
          </a:p>
          <a:p>
            <a:pPr marL="609585" indent="-457189" defTabSz="1219170">
              <a:buClr>
                <a:srgbClr val="000000"/>
              </a:buClr>
              <a:buSzPts val="1800"/>
              <a:buFont typeface="Calibri"/>
              <a:buChar char="●"/>
            </a:pPr>
            <a:r>
              <a:rPr lang="en" sz="2400" kern="0">
                <a:solidFill>
                  <a:srgbClr val="000000"/>
                </a:solidFill>
                <a:latin typeface="Calibri"/>
                <a:ea typeface="Calibri"/>
                <a:cs typeface="Calibri"/>
                <a:sym typeface="Calibri"/>
              </a:rPr>
              <a:t>Acquiring Sponsors for </a:t>
            </a:r>
            <a:r>
              <a:rPr lang="en" sz="2400" b="1" kern="0">
                <a:solidFill>
                  <a:srgbClr val="000000"/>
                </a:solidFill>
                <a:latin typeface="Calibri"/>
                <a:ea typeface="Calibri"/>
                <a:cs typeface="Calibri"/>
                <a:sym typeface="Calibri"/>
              </a:rPr>
              <a:t>NIEM</a:t>
            </a:r>
            <a:r>
              <a:rPr lang="en" sz="2400" kern="0">
                <a:solidFill>
                  <a:srgbClr val="000000"/>
                </a:solidFill>
                <a:latin typeface="Calibri"/>
                <a:ea typeface="Calibri"/>
                <a:cs typeface="Calibri"/>
                <a:sym typeface="Calibri"/>
              </a:rPr>
              <a:t>OPEN: $50K to break even on the cost of the hack (</a:t>
            </a:r>
            <a:r>
              <a:rPr lang="en" sz="2400" u="sng" kern="0">
                <a:solidFill>
                  <a:srgbClr val="0563C1"/>
                </a:solidFill>
                <a:latin typeface="Calibri"/>
                <a:ea typeface="Calibri"/>
                <a:cs typeface="Calibri"/>
                <a:sym typeface="Calibri"/>
                <a:hlinkClick r:id="rId3"/>
              </a:rPr>
              <a:t>Plan</a:t>
            </a:r>
            <a:r>
              <a:rPr lang="en" sz="2400" kern="0">
                <a:solidFill>
                  <a:srgbClr val="000000"/>
                </a:solidFill>
                <a:latin typeface="Calibri"/>
                <a:ea typeface="Calibri"/>
                <a:cs typeface="Calibri"/>
                <a:sym typeface="Calibri"/>
              </a:rPr>
              <a:t>). </a:t>
            </a:r>
            <a:endParaRPr sz="2400" kern="0">
              <a:solidFill>
                <a:srgbClr val="000000"/>
              </a:solidFill>
              <a:latin typeface="Calibri"/>
              <a:ea typeface="Calibri"/>
              <a:cs typeface="Calibri"/>
              <a:sym typeface="Calibri"/>
            </a:endParaRPr>
          </a:p>
          <a:p>
            <a:pPr marL="1219170" lvl="1" indent="-457189" defTabSz="1219170">
              <a:buClr>
                <a:srgbClr val="000000"/>
              </a:buClr>
              <a:buSzPts val="1800"/>
              <a:buFont typeface="Calibri"/>
              <a:buChar char="○"/>
            </a:pPr>
            <a:r>
              <a:rPr lang="en" sz="2400" kern="0">
                <a:solidFill>
                  <a:srgbClr val="000000"/>
                </a:solidFill>
                <a:latin typeface="Calibri"/>
                <a:ea typeface="Calibri"/>
                <a:cs typeface="Calibri"/>
                <a:sym typeface="Calibri"/>
              </a:rPr>
              <a:t>Stretch goal: Additional </a:t>
            </a:r>
            <a:r>
              <a:rPr lang="en" sz="2400" b="1" kern="0">
                <a:solidFill>
                  <a:srgbClr val="000000"/>
                </a:solidFill>
                <a:latin typeface="Calibri"/>
                <a:ea typeface="Calibri"/>
                <a:cs typeface="Calibri"/>
                <a:sym typeface="Calibri"/>
              </a:rPr>
              <a:t>NIEM</a:t>
            </a:r>
            <a:r>
              <a:rPr lang="en" sz="2400" kern="0">
                <a:solidFill>
                  <a:srgbClr val="000000"/>
                </a:solidFill>
                <a:latin typeface="Calibri"/>
                <a:ea typeface="Calibri"/>
                <a:cs typeface="Calibri"/>
                <a:sym typeface="Calibri"/>
              </a:rPr>
              <a:t>OPEN Sponsorship $50K.</a:t>
            </a:r>
            <a:endParaRPr sz="2400" kern="0">
              <a:solidFill>
                <a:srgbClr val="000000"/>
              </a:solidFill>
              <a:latin typeface="Calibri"/>
              <a:ea typeface="Calibri"/>
              <a:cs typeface="Calibri"/>
              <a:sym typeface="Calibri"/>
            </a:endParaRPr>
          </a:p>
          <a:p>
            <a:pPr marL="609585" indent="-457189" defTabSz="1219170">
              <a:buClr>
                <a:srgbClr val="000000"/>
              </a:buClr>
              <a:buSzPts val="1800"/>
              <a:buFont typeface="Calibri"/>
              <a:buChar char="●"/>
            </a:pPr>
            <a:r>
              <a:rPr lang="en" sz="2400" kern="0">
                <a:solidFill>
                  <a:srgbClr val="000000"/>
                </a:solidFill>
                <a:latin typeface="Calibri"/>
                <a:ea typeface="Calibri"/>
                <a:cs typeface="Calibri"/>
                <a:sym typeface="Calibri"/>
              </a:rPr>
              <a:t>Hosting Hackathon events (pre-, during and post-event)</a:t>
            </a:r>
            <a:endParaRPr sz="2400" kern="0">
              <a:solidFill>
                <a:srgbClr val="000000"/>
              </a:solidFill>
              <a:latin typeface="Calibri"/>
              <a:ea typeface="Calibri"/>
              <a:cs typeface="Calibri"/>
              <a:sym typeface="Calibri"/>
            </a:endParaRPr>
          </a:p>
          <a:p>
            <a:pPr marL="609585" indent="-457189" defTabSz="1219170">
              <a:buClr>
                <a:srgbClr val="000000"/>
              </a:buClr>
              <a:buSzPts val="1800"/>
              <a:buFont typeface="Calibri"/>
              <a:buChar char="●"/>
            </a:pPr>
            <a:r>
              <a:rPr lang="en" sz="2400" kern="0">
                <a:solidFill>
                  <a:srgbClr val="000000"/>
                </a:solidFill>
                <a:latin typeface="Calibri"/>
                <a:ea typeface="Calibri"/>
                <a:cs typeface="Calibri"/>
                <a:sym typeface="Calibri"/>
              </a:rPr>
              <a:t>Post event activities (employee “Journeys”, report metrics, sponsors, social media)</a:t>
            </a:r>
            <a:endParaRPr sz="2400" kern="0">
              <a:solidFill>
                <a:srgbClr val="000000"/>
              </a:solidFill>
              <a:latin typeface="Calibri"/>
              <a:ea typeface="Calibri"/>
              <a:cs typeface="Calibri"/>
              <a:sym typeface="Calibri"/>
            </a:endParaRPr>
          </a:p>
          <a:p>
            <a:pPr marL="609585" defTabSz="1219170">
              <a:buClr>
                <a:srgbClr val="000000"/>
              </a:buClr>
            </a:pPr>
            <a:endParaRPr sz="2800" kern="0">
              <a:solidFill>
                <a:srgbClr val="000000"/>
              </a:solidFill>
              <a:latin typeface="Calibri"/>
              <a:ea typeface="Calibri"/>
              <a:cs typeface="Calibri"/>
              <a:sym typeface="Calibri"/>
            </a:endParaRPr>
          </a:p>
          <a:p>
            <a:pPr defTabSz="1219170">
              <a:buClr>
                <a:srgbClr val="000000"/>
              </a:buClr>
            </a:pPr>
            <a:r>
              <a:rPr lang="en" sz="2800" b="1" i="1" kern="0">
                <a:solidFill>
                  <a:srgbClr val="0B5394"/>
                </a:solidFill>
                <a:latin typeface="Calibri"/>
                <a:ea typeface="Calibri"/>
                <a:cs typeface="Calibri"/>
                <a:sym typeface="Calibri"/>
              </a:rPr>
              <a:t>Year 2 &amp; 3</a:t>
            </a:r>
            <a:r>
              <a:rPr lang="en" sz="2800" kern="0">
                <a:solidFill>
                  <a:srgbClr val="0B5394"/>
                </a:solidFill>
                <a:latin typeface="Calibri"/>
                <a:ea typeface="Calibri"/>
                <a:cs typeface="Calibri"/>
                <a:sym typeface="Calibri"/>
              </a:rPr>
              <a:t> - 2 hacks - </a:t>
            </a:r>
            <a:r>
              <a:rPr lang="en" sz="2800" b="1" i="1" kern="0">
                <a:solidFill>
                  <a:srgbClr val="0B5394"/>
                </a:solidFill>
                <a:latin typeface="Calibri"/>
                <a:ea typeface="Calibri"/>
                <a:cs typeface="Calibri"/>
                <a:sym typeface="Calibri"/>
              </a:rPr>
              <a:t>$50K fixed + $50K variable from Additional Sponsors + </a:t>
            </a:r>
            <a:r>
              <a:rPr lang="en" sz="2800" b="1" i="1" kern="0">
                <a:solidFill>
                  <a:srgbClr val="09A9AA"/>
                </a:solidFill>
                <a:latin typeface="Calibri"/>
                <a:ea typeface="Calibri"/>
                <a:cs typeface="Calibri"/>
                <a:sym typeface="Calibri"/>
              </a:rPr>
              <a:t>Funding goal for NIEM</a:t>
            </a:r>
            <a:r>
              <a:rPr lang="en" sz="2800" i="1" kern="0">
                <a:solidFill>
                  <a:srgbClr val="09A9AA"/>
                </a:solidFill>
                <a:latin typeface="Calibri"/>
                <a:ea typeface="Calibri"/>
                <a:cs typeface="Calibri"/>
                <a:sym typeface="Calibri"/>
              </a:rPr>
              <a:t>OPEN</a:t>
            </a:r>
            <a:r>
              <a:rPr lang="en" sz="2800" b="1" i="1" kern="0">
                <a:solidFill>
                  <a:srgbClr val="09A9AA"/>
                </a:solidFill>
                <a:latin typeface="Calibri"/>
                <a:ea typeface="Calibri"/>
                <a:cs typeface="Calibri"/>
                <a:sym typeface="Calibri"/>
              </a:rPr>
              <a:t>: $200K</a:t>
            </a:r>
            <a:endParaRPr sz="2800" b="1" i="1" kern="0">
              <a:solidFill>
                <a:srgbClr val="09A9AA"/>
              </a:solidFill>
              <a:latin typeface="Calibri"/>
              <a:ea typeface="Calibri"/>
              <a:cs typeface="Calibri"/>
              <a:sym typeface="Calibri"/>
            </a:endParaRPr>
          </a:p>
          <a:p>
            <a:pPr marL="609585" indent="-457189" defTabSz="1219170">
              <a:buClr>
                <a:srgbClr val="000000"/>
              </a:buClr>
              <a:buSzPts val="1800"/>
              <a:buFont typeface="Calibri"/>
              <a:buChar char="●"/>
            </a:pPr>
            <a:r>
              <a:rPr lang="en" sz="2400" kern="0">
                <a:solidFill>
                  <a:srgbClr val="000000"/>
                </a:solidFill>
                <a:latin typeface="Calibri"/>
                <a:ea typeface="Calibri"/>
                <a:cs typeface="Calibri"/>
                <a:sym typeface="Calibri"/>
              </a:rPr>
              <a:t>Same as Year 1 + additional revenue from employee “Journeys”</a:t>
            </a:r>
            <a:endParaRPr sz="2800" kern="0">
              <a:solidFill>
                <a:srgbClr val="0B5394"/>
              </a:solidFill>
              <a:latin typeface="Calibri"/>
              <a:ea typeface="Calibri"/>
              <a:cs typeface="Calibri"/>
              <a:sym typeface="Calibri"/>
            </a:endParaRPr>
          </a:p>
        </p:txBody>
      </p:sp>
      <p:pic>
        <p:nvPicPr>
          <p:cNvPr id="414" name="Google Shape;414;p75"/>
          <p:cNvPicPr preferRelativeResize="0"/>
          <p:nvPr/>
        </p:nvPicPr>
        <p:blipFill>
          <a:blip r:embed="rId4">
            <a:alphaModFix/>
          </a:blip>
          <a:stretch>
            <a:fillRect/>
          </a:stretch>
        </p:blipFill>
        <p:spPr>
          <a:xfrm>
            <a:off x="216667" y="6280867"/>
            <a:ext cx="388199" cy="394732"/>
          </a:xfrm>
          <a:prstGeom prst="rect">
            <a:avLst/>
          </a:prstGeom>
          <a:noFill/>
          <a:ln>
            <a:noFill/>
          </a:ln>
        </p:spPr>
      </p:pic>
      <p:sp>
        <p:nvSpPr>
          <p:cNvPr id="415" name="Google Shape;415;p75"/>
          <p:cNvSpPr txBox="1">
            <a:spLocks noGrp="1"/>
          </p:cNvSpPr>
          <p:nvPr>
            <p:ph type="title"/>
          </p:nvPr>
        </p:nvSpPr>
        <p:spPr>
          <a:xfrm>
            <a:off x="332367" y="175533"/>
            <a:ext cx="11742000" cy="779600"/>
          </a:xfrm>
          <a:prstGeom prst="rect">
            <a:avLst/>
          </a:prstGeom>
          <a:noFill/>
          <a:ln>
            <a:noFill/>
          </a:ln>
        </p:spPr>
        <p:txBody>
          <a:bodyPr spcFirstLastPara="1" wrap="square" lIns="121900" tIns="121900" rIns="121900" bIns="121900" anchor="t" anchorCtr="0">
            <a:noAutofit/>
          </a:bodyPr>
          <a:lstStyle/>
          <a:p>
            <a:pPr>
              <a:lnSpc>
                <a:spcPct val="100000"/>
              </a:lnSpc>
              <a:buSzPts val="2800"/>
            </a:pPr>
            <a:r>
              <a:rPr lang="en" b="1">
                <a:solidFill>
                  <a:srgbClr val="0B5394"/>
                </a:solidFill>
                <a:latin typeface="Proxima Nova"/>
                <a:ea typeface="Proxima Nova"/>
                <a:cs typeface="Proxima Nova"/>
                <a:sym typeface="Proxima Nova"/>
              </a:rPr>
              <a:t>Recommendation </a:t>
            </a:r>
            <a:endParaRPr sz="4400" b="1"/>
          </a:p>
        </p:txBody>
      </p:sp>
      <p:sp>
        <p:nvSpPr>
          <p:cNvPr id="416" name="Google Shape;416;p75"/>
          <p:cNvSpPr/>
          <p:nvPr/>
        </p:nvSpPr>
        <p:spPr>
          <a:xfrm>
            <a:off x="0" y="0"/>
            <a:ext cx="12192000" cy="60800"/>
          </a:xfrm>
          <a:prstGeom prst="rect">
            <a:avLst/>
          </a:prstGeom>
          <a:solidFill>
            <a:srgbClr val="0B5394"/>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77"/>
          <p:cNvSpPr/>
          <p:nvPr/>
        </p:nvSpPr>
        <p:spPr>
          <a:xfrm>
            <a:off x="0" y="919200"/>
            <a:ext cx="12192000" cy="621600"/>
          </a:xfrm>
          <a:prstGeom prst="rect">
            <a:avLst/>
          </a:prstGeom>
          <a:solidFill>
            <a:srgbClr val="29CABE">
              <a:alpha val="24310"/>
            </a:srgbClr>
          </a:solidFill>
          <a:ln>
            <a:noFill/>
          </a:ln>
        </p:spPr>
        <p:txBody>
          <a:bodyPr spcFirstLastPara="1" wrap="square" lIns="121900" tIns="121900" rIns="121900" bIns="121900" anchor="t" anchorCtr="0">
            <a:noAutofit/>
          </a:bodyPr>
          <a:lstStyle/>
          <a:p>
            <a:pPr defTabSz="1219170">
              <a:lnSpc>
                <a:spcPct val="115000"/>
              </a:lnSpc>
              <a:buClr>
                <a:srgbClr val="000000"/>
              </a:buClr>
            </a:pPr>
            <a:endParaRPr sz="2133" kern="0">
              <a:solidFill>
                <a:srgbClr val="000000"/>
              </a:solidFill>
              <a:latin typeface="Arial"/>
              <a:cs typeface="Arial"/>
              <a:sym typeface="Arial"/>
            </a:endParaRPr>
          </a:p>
        </p:txBody>
      </p:sp>
      <p:sp>
        <p:nvSpPr>
          <p:cNvPr id="431" name="Google Shape;431;p77"/>
          <p:cNvSpPr txBox="1"/>
          <p:nvPr/>
        </p:nvSpPr>
        <p:spPr>
          <a:xfrm>
            <a:off x="332372" y="954810"/>
            <a:ext cx="11241200" cy="533504"/>
          </a:xfrm>
          <a:prstGeom prst="rect">
            <a:avLst/>
          </a:prstGeom>
          <a:noFill/>
          <a:ln>
            <a:noFill/>
          </a:ln>
        </p:spPr>
        <p:txBody>
          <a:bodyPr spcFirstLastPara="1" wrap="square" lIns="121900" tIns="121900" rIns="121900" bIns="121900" anchor="t" anchorCtr="0">
            <a:spAutoFit/>
          </a:bodyPr>
          <a:lstStyle/>
          <a:p>
            <a:pPr defTabSz="1219170">
              <a:buClr>
                <a:srgbClr val="000000"/>
              </a:buClr>
            </a:pPr>
            <a:r>
              <a:rPr lang="en" sz="1867" kern="0">
                <a:solidFill>
                  <a:srgbClr val="000000"/>
                </a:solidFill>
                <a:latin typeface="Verdana"/>
                <a:ea typeface="Verdana"/>
                <a:cs typeface="Verdana"/>
                <a:sym typeface="Verdana"/>
              </a:rPr>
              <a:t>Overview of the operational elements we’ll set up for </a:t>
            </a:r>
            <a:r>
              <a:rPr lang="en" sz="1867" b="1" kern="0">
                <a:solidFill>
                  <a:srgbClr val="000000"/>
                </a:solidFill>
                <a:latin typeface="Verdana"/>
                <a:ea typeface="Verdana"/>
                <a:cs typeface="Verdana"/>
                <a:sym typeface="Verdana"/>
              </a:rPr>
              <a:t>OPEN</a:t>
            </a:r>
            <a:r>
              <a:rPr lang="en" sz="1867" kern="0">
                <a:solidFill>
                  <a:srgbClr val="000000"/>
                </a:solidFill>
                <a:latin typeface="Verdana"/>
                <a:ea typeface="Verdana"/>
                <a:cs typeface="Verdana"/>
                <a:sym typeface="Verdana"/>
              </a:rPr>
              <a:t>Hax</a:t>
            </a:r>
            <a:endParaRPr sz="1867" kern="0">
              <a:solidFill>
                <a:srgbClr val="000000"/>
              </a:solidFill>
              <a:latin typeface="Verdana"/>
              <a:ea typeface="Verdana"/>
              <a:cs typeface="Verdana"/>
              <a:sym typeface="Verdana"/>
            </a:endParaRPr>
          </a:p>
        </p:txBody>
      </p:sp>
      <p:sp>
        <p:nvSpPr>
          <p:cNvPr id="432" name="Google Shape;432;p77"/>
          <p:cNvSpPr txBox="1"/>
          <p:nvPr/>
        </p:nvSpPr>
        <p:spPr>
          <a:xfrm>
            <a:off x="436233" y="1715167"/>
            <a:ext cx="11622800" cy="4658864"/>
          </a:xfrm>
          <a:prstGeom prst="rect">
            <a:avLst/>
          </a:prstGeom>
          <a:noFill/>
          <a:ln>
            <a:noFill/>
          </a:ln>
        </p:spPr>
        <p:txBody>
          <a:bodyPr spcFirstLastPara="1" wrap="square" lIns="121900" tIns="121900" rIns="121900" bIns="121900" anchor="t" anchorCtr="0">
            <a:spAutoFit/>
          </a:bodyPr>
          <a:lstStyle/>
          <a:p>
            <a:pPr marL="609585" indent="-423323" defTabSz="1219170">
              <a:buClr>
                <a:srgbClr val="0B5394"/>
              </a:buClr>
              <a:buSzPts val="1400"/>
              <a:buFont typeface="Arial"/>
              <a:buChar char="●"/>
            </a:pPr>
            <a:r>
              <a:rPr lang="en" sz="1867" b="1" kern="0">
                <a:solidFill>
                  <a:srgbClr val="0B5394"/>
                </a:solidFill>
                <a:highlight>
                  <a:srgbClr val="FFFFFF"/>
                </a:highlight>
                <a:latin typeface="Arial"/>
                <a:cs typeface="Arial"/>
                <a:sym typeface="Arial"/>
              </a:rPr>
              <a:t>Hackathon Format: </a:t>
            </a:r>
            <a:endParaRPr sz="1867" b="1" kern="0">
              <a:solidFill>
                <a:srgbClr val="0B5394"/>
              </a:solidFill>
              <a:highlight>
                <a:srgbClr val="FFFFFF"/>
              </a:highlight>
              <a:latin typeface="Arial"/>
              <a:cs typeface="Arial"/>
              <a:sym typeface="Arial"/>
            </a:endParaRPr>
          </a:p>
          <a:p>
            <a:pPr marL="1219170" lvl="1" indent="-397923" defTabSz="1219170">
              <a:buClr>
                <a:srgbClr val="000000"/>
              </a:buClr>
              <a:buSzPts val="1100"/>
              <a:buFont typeface="Arial"/>
              <a:buChar char="○"/>
            </a:pPr>
            <a:r>
              <a:rPr lang="en" sz="1467" b="1" kern="0">
                <a:solidFill>
                  <a:srgbClr val="000000"/>
                </a:solidFill>
                <a:highlight>
                  <a:srgbClr val="FFFFFF"/>
                </a:highlight>
                <a:latin typeface="Montserrat"/>
                <a:ea typeface="Montserrat"/>
                <a:cs typeface="Montserrat"/>
                <a:sym typeface="Montserrat"/>
              </a:rPr>
              <a:t>Hybrid</a:t>
            </a:r>
            <a:r>
              <a:rPr lang="en" sz="1467" kern="0">
                <a:solidFill>
                  <a:srgbClr val="000000"/>
                </a:solidFill>
                <a:highlight>
                  <a:srgbClr val="FFFFFF"/>
                </a:highlight>
                <a:latin typeface="Montserrat"/>
                <a:ea typeface="Montserrat"/>
                <a:cs typeface="Montserrat"/>
                <a:sym typeface="Montserrat"/>
              </a:rPr>
              <a:t>: Depending on partners who might want to make it partly local + facilities that NSF might bring.</a:t>
            </a:r>
            <a:endParaRPr sz="1467" kern="0">
              <a:solidFill>
                <a:srgbClr val="000000"/>
              </a:solidFill>
              <a:highlight>
                <a:srgbClr val="FFFFFF"/>
              </a:highlight>
              <a:latin typeface="Montserrat"/>
              <a:ea typeface="Montserrat"/>
              <a:cs typeface="Montserrat"/>
              <a:sym typeface="Montserrat"/>
            </a:endParaRPr>
          </a:p>
          <a:p>
            <a:pPr marL="1219170" lvl="1" indent="-397923" defTabSz="1219170">
              <a:buClr>
                <a:srgbClr val="000000"/>
              </a:buClr>
              <a:buSzPts val="1100"/>
              <a:buFont typeface="Arial"/>
              <a:buChar char="○"/>
            </a:pPr>
            <a:r>
              <a:rPr lang="en" sz="1467" b="1" kern="0">
                <a:solidFill>
                  <a:srgbClr val="000000"/>
                </a:solidFill>
                <a:highlight>
                  <a:srgbClr val="FFFFFF"/>
                </a:highlight>
                <a:latin typeface="Montserrat"/>
                <a:ea typeface="Montserrat"/>
                <a:cs typeface="Montserrat"/>
                <a:sym typeface="Montserrat"/>
              </a:rPr>
              <a:t>Duration</a:t>
            </a:r>
            <a:r>
              <a:rPr lang="en" sz="1467" kern="0">
                <a:solidFill>
                  <a:srgbClr val="000000"/>
                </a:solidFill>
                <a:highlight>
                  <a:srgbClr val="FFFFFF"/>
                </a:highlight>
                <a:latin typeface="Montserrat"/>
                <a:ea typeface="Montserrat"/>
                <a:cs typeface="Montserrat"/>
                <a:sym typeface="Montserrat"/>
              </a:rPr>
              <a:t>: Workshop(s) a few hours. Hackathon: either a full week, or 2 days a week for 3 weeks.</a:t>
            </a:r>
            <a:endParaRPr sz="1467" kern="0">
              <a:solidFill>
                <a:srgbClr val="000000"/>
              </a:solidFill>
              <a:highlight>
                <a:srgbClr val="FFFFFF"/>
              </a:highlight>
              <a:latin typeface="Montserrat"/>
              <a:ea typeface="Montserrat"/>
              <a:cs typeface="Montserrat"/>
              <a:sym typeface="Montserrat"/>
            </a:endParaRPr>
          </a:p>
          <a:p>
            <a:pPr marL="1219170" lvl="1" indent="-397923" defTabSz="1219170">
              <a:buClr>
                <a:srgbClr val="000000"/>
              </a:buClr>
              <a:buSzPts val="1100"/>
              <a:buFont typeface="Arial"/>
              <a:buChar char="○"/>
            </a:pPr>
            <a:r>
              <a:rPr lang="en" sz="1467" b="1" kern="0">
                <a:solidFill>
                  <a:srgbClr val="000000"/>
                </a:solidFill>
                <a:highlight>
                  <a:srgbClr val="FFFFFF"/>
                </a:highlight>
                <a:latin typeface="Montserrat"/>
                <a:ea typeface="Montserrat"/>
                <a:cs typeface="Montserrat"/>
                <a:sym typeface="Montserrat"/>
              </a:rPr>
              <a:t>Onboarding</a:t>
            </a:r>
            <a:r>
              <a:rPr lang="en" sz="1467" kern="0">
                <a:solidFill>
                  <a:srgbClr val="000000"/>
                </a:solidFill>
                <a:highlight>
                  <a:srgbClr val="FFFFFF"/>
                </a:highlight>
                <a:latin typeface="Montserrat"/>
                <a:ea typeface="Montserrat"/>
                <a:cs typeface="Montserrat"/>
                <a:sym typeface="Montserrat"/>
              </a:rPr>
              <a:t>: Stakeholders will register and be activated on the app (i.e. app.openhax.org)</a:t>
            </a:r>
            <a:endParaRPr sz="1467" kern="0">
              <a:solidFill>
                <a:srgbClr val="000000"/>
              </a:solidFill>
              <a:highlight>
                <a:srgbClr val="FFFFFF"/>
              </a:highlight>
              <a:latin typeface="Montserrat"/>
              <a:ea typeface="Montserrat"/>
              <a:cs typeface="Montserrat"/>
              <a:sym typeface="Montserrat"/>
            </a:endParaRPr>
          </a:p>
          <a:p>
            <a:pPr marL="1219170" lvl="1" indent="-397923" defTabSz="1219170">
              <a:buClr>
                <a:srgbClr val="000000"/>
              </a:buClr>
              <a:buSzPts val="1100"/>
              <a:buFont typeface="Arial"/>
              <a:buChar char="○"/>
            </a:pPr>
            <a:r>
              <a:rPr lang="en" sz="1467" b="1" kern="0">
                <a:solidFill>
                  <a:srgbClr val="000000"/>
                </a:solidFill>
                <a:highlight>
                  <a:srgbClr val="FFFFFF"/>
                </a:highlight>
                <a:latin typeface="Montserrat"/>
                <a:ea typeface="Montserrat"/>
                <a:cs typeface="Montserrat"/>
                <a:sym typeface="Montserrat"/>
              </a:rPr>
              <a:t>Domain groups</a:t>
            </a:r>
            <a:r>
              <a:rPr lang="en" sz="1467" kern="0">
                <a:solidFill>
                  <a:srgbClr val="000000"/>
                </a:solidFill>
                <a:highlight>
                  <a:srgbClr val="FFFFFF"/>
                </a:highlight>
                <a:latin typeface="Montserrat"/>
                <a:ea typeface="Montserrat"/>
                <a:cs typeface="Montserrat"/>
                <a:sym typeface="Montserrat"/>
              </a:rPr>
              <a:t>: NIEMOPEN Domain Groups: will be set up and leveraged on the app.</a:t>
            </a:r>
            <a:endParaRPr sz="1467" kern="0">
              <a:solidFill>
                <a:srgbClr val="000000"/>
              </a:solidFill>
              <a:highlight>
                <a:srgbClr val="FFFFFF"/>
              </a:highlight>
              <a:latin typeface="Montserrat"/>
              <a:ea typeface="Montserrat"/>
              <a:cs typeface="Montserrat"/>
              <a:sym typeface="Montserrat"/>
            </a:endParaRPr>
          </a:p>
          <a:p>
            <a:pPr marL="1219170" lvl="1" indent="-397923" defTabSz="1219170">
              <a:buClr>
                <a:srgbClr val="000000"/>
              </a:buClr>
              <a:buSzPts val="1100"/>
              <a:buFont typeface="Arial"/>
              <a:buChar char="○"/>
            </a:pPr>
            <a:r>
              <a:rPr lang="en" sz="1467" b="1" kern="0">
                <a:solidFill>
                  <a:srgbClr val="000000"/>
                </a:solidFill>
                <a:highlight>
                  <a:srgbClr val="FFFFFF"/>
                </a:highlight>
                <a:latin typeface="Montserrat"/>
                <a:ea typeface="Montserrat"/>
                <a:cs typeface="Montserrat"/>
                <a:sym typeface="Montserrat"/>
              </a:rPr>
              <a:t>Journeys</a:t>
            </a:r>
            <a:r>
              <a:rPr lang="en" sz="1467" kern="0">
                <a:solidFill>
                  <a:srgbClr val="000000"/>
                </a:solidFill>
                <a:highlight>
                  <a:srgbClr val="FFFFFF"/>
                </a:highlight>
                <a:latin typeface="Montserrat"/>
                <a:ea typeface="Montserrat"/>
                <a:cs typeface="Montserrat"/>
                <a:sym typeface="Montserrat"/>
              </a:rPr>
              <a:t>: Engagement activities for stakeholders after the hackathons to drive impact for 3 months </a:t>
            </a:r>
            <a:endParaRPr sz="1467" kern="0">
              <a:solidFill>
                <a:srgbClr val="000000"/>
              </a:solidFill>
              <a:highlight>
                <a:srgbClr val="FFFFFF"/>
              </a:highlight>
              <a:latin typeface="Montserrat"/>
              <a:ea typeface="Montserrat"/>
              <a:cs typeface="Montserrat"/>
              <a:sym typeface="Montserrat"/>
            </a:endParaRPr>
          </a:p>
          <a:p>
            <a:pPr marL="1219170" lvl="1" indent="-397923" defTabSz="1219170">
              <a:buClr>
                <a:srgbClr val="000000"/>
              </a:buClr>
              <a:buSzPts val="1100"/>
              <a:buFont typeface="Arial"/>
              <a:buChar char="○"/>
            </a:pPr>
            <a:r>
              <a:rPr lang="en" sz="1467" b="1" kern="0">
                <a:solidFill>
                  <a:srgbClr val="000000"/>
                </a:solidFill>
                <a:highlight>
                  <a:srgbClr val="FFFFFF"/>
                </a:highlight>
                <a:latin typeface="Montserrat"/>
                <a:ea typeface="Montserrat"/>
                <a:cs typeface="Montserrat"/>
                <a:sym typeface="Montserrat"/>
              </a:rPr>
              <a:t>Application</a:t>
            </a:r>
            <a:r>
              <a:rPr lang="en" sz="1467" kern="0">
                <a:solidFill>
                  <a:srgbClr val="000000"/>
                </a:solidFill>
                <a:highlight>
                  <a:srgbClr val="FFFFFF"/>
                </a:highlight>
                <a:latin typeface="Montserrat"/>
                <a:ea typeface="Montserrat"/>
                <a:cs typeface="Montserrat"/>
                <a:sym typeface="Montserrat"/>
              </a:rPr>
              <a:t>: hackathon stakeholders will join the OPENHAX app and have related paid or free seats and features enabled for them</a:t>
            </a:r>
            <a:br>
              <a:rPr lang="en" sz="1467" kern="0">
                <a:solidFill>
                  <a:srgbClr val="000000"/>
                </a:solidFill>
                <a:highlight>
                  <a:srgbClr val="FFFFFF"/>
                </a:highlight>
                <a:latin typeface="Montserrat"/>
                <a:ea typeface="Montserrat"/>
                <a:cs typeface="Montserrat"/>
                <a:sym typeface="Montserrat"/>
              </a:rPr>
            </a:br>
            <a:endParaRPr sz="1467" kern="0">
              <a:solidFill>
                <a:srgbClr val="000000"/>
              </a:solidFill>
              <a:highlight>
                <a:srgbClr val="FFFFFF"/>
              </a:highlight>
              <a:latin typeface="Montserrat"/>
              <a:ea typeface="Montserrat"/>
              <a:cs typeface="Montserrat"/>
              <a:sym typeface="Montserrat"/>
            </a:endParaRPr>
          </a:p>
          <a:p>
            <a:pPr marL="609585" indent="-423323" defTabSz="1219170">
              <a:buClr>
                <a:srgbClr val="0B5394"/>
              </a:buClr>
              <a:buSzPts val="1400"/>
              <a:buFont typeface="Arial"/>
              <a:buChar char="●"/>
            </a:pPr>
            <a:r>
              <a:rPr lang="en" sz="1867" b="1" kern="0">
                <a:solidFill>
                  <a:srgbClr val="0B5394"/>
                </a:solidFill>
                <a:highlight>
                  <a:srgbClr val="FFFFFF"/>
                </a:highlight>
                <a:latin typeface="Arial"/>
                <a:cs typeface="Arial"/>
                <a:sym typeface="Arial"/>
              </a:rPr>
              <a:t>Hackathon Stakeholders:</a:t>
            </a:r>
            <a:endParaRPr sz="1867" b="1" kern="0">
              <a:solidFill>
                <a:srgbClr val="0B5394"/>
              </a:solidFill>
              <a:highlight>
                <a:srgbClr val="FFFFFF"/>
              </a:highlight>
              <a:latin typeface="Arial"/>
              <a:cs typeface="Arial"/>
              <a:sym typeface="Arial"/>
            </a:endParaRPr>
          </a:p>
          <a:p>
            <a:pPr marL="1219170" lvl="1" indent="-397923" defTabSz="1219170">
              <a:buClr>
                <a:srgbClr val="000000"/>
              </a:buClr>
              <a:buSzPts val="1100"/>
              <a:buFont typeface="Arial"/>
              <a:buChar char="○"/>
            </a:pPr>
            <a:r>
              <a:rPr lang="en" sz="1467" b="1" kern="0">
                <a:solidFill>
                  <a:srgbClr val="000000"/>
                </a:solidFill>
                <a:highlight>
                  <a:srgbClr val="FFFFFF"/>
                </a:highlight>
                <a:latin typeface="Montserrat"/>
                <a:ea typeface="Montserrat"/>
                <a:cs typeface="Montserrat"/>
                <a:sym typeface="Montserrat"/>
              </a:rPr>
              <a:t>Organizer</a:t>
            </a:r>
            <a:r>
              <a:rPr lang="en" sz="1467" kern="0">
                <a:solidFill>
                  <a:srgbClr val="000000"/>
                </a:solidFill>
                <a:highlight>
                  <a:srgbClr val="FFFFFF"/>
                </a:highlight>
                <a:latin typeface="Montserrat"/>
                <a:ea typeface="Montserrat"/>
                <a:cs typeface="Montserrat"/>
                <a:sym typeface="Montserrat"/>
              </a:rPr>
              <a:t>: NIEMOPEN</a:t>
            </a:r>
            <a:endParaRPr sz="1467" kern="0">
              <a:solidFill>
                <a:srgbClr val="000000"/>
              </a:solidFill>
              <a:highlight>
                <a:srgbClr val="FFFFFF"/>
              </a:highlight>
              <a:latin typeface="Montserrat"/>
              <a:ea typeface="Montserrat"/>
              <a:cs typeface="Montserrat"/>
              <a:sym typeface="Montserrat"/>
            </a:endParaRPr>
          </a:p>
          <a:p>
            <a:pPr marL="1219170" lvl="1" indent="-397923" defTabSz="1219170">
              <a:buClr>
                <a:srgbClr val="000000"/>
              </a:buClr>
              <a:buSzPts val="1100"/>
              <a:buFont typeface="Arial"/>
              <a:buChar char="○"/>
            </a:pPr>
            <a:r>
              <a:rPr lang="en" sz="1467" b="1" kern="0">
                <a:solidFill>
                  <a:srgbClr val="000000"/>
                </a:solidFill>
                <a:highlight>
                  <a:srgbClr val="FFFFFF"/>
                </a:highlight>
                <a:latin typeface="Montserrat"/>
                <a:ea typeface="Montserrat"/>
                <a:cs typeface="Montserrat"/>
                <a:sym typeface="Montserrat"/>
              </a:rPr>
              <a:t>Operator</a:t>
            </a:r>
            <a:r>
              <a:rPr lang="en" sz="1467" kern="0">
                <a:solidFill>
                  <a:srgbClr val="000000"/>
                </a:solidFill>
                <a:highlight>
                  <a:srgbClr val="FFFFFF"/>
                </a:highlight>
                <a:latin typeface="Montserrat"/>
                <a:ea typeface="Montserrat"/>
                <a:cs typeface="Montserrat"/>
                <a:sym typeface="Montserrat"/>
              </a:rPr>
              <a:t>: GenHax</a:t>
            </a:r>
            <a:endParaRPr sz="1467" kern="0">
              <a:solidFill>
                <a:srgbClr val="000000"/>
              </a:solidFill>
              <a:highlight>
                <a:srgbClr val="FFFFFF"/>
              </a:highlight>
              <a:latin typeface="Montserrat"/>
              <a:ea typeface="Montserrat"/>
              <a:cs typeface="Montserrat"/>
              <a:sym typeface="Montserrat"/>
            </a:endParaRPr>
          </a:p>
          <a:p>
            <a:pPr marL="1219170" lvl="1" indent="-397923" defTabSz="1219170">
              <a:buClr>
                <a:srgbClr val="000000"/>
              </a:buClr>
              <a:buSzPts val="1100"/>
              <a:buFont typeface="Arial"/>
              <a:buChar char="○"/>
            </a:pPr>
            <a:r>
              <a:rPr lang="en" sz="1467" b="1" kern="0">
                <a:solidFill>
                  <a:srgbClr val="000000"/>
                </a:solidFill>
                <a:highlight>
                  <a:srgbClr val="FFFFFF"/>
                </a:highlight>
                <a:latin typeface="Montserrat"/>
                <a:ea typeface="Montserrat"/>
                <a:cs typeface="Montserrat"/>
                <a:sym typeface="Montserrat"/>
              </a:rPr>
              <a:t>Initial Sponsors</a:t>
            </a:r>
            <a:r>
              <a:rPr lang="en" sz="1467" kern="0">
                <a:solidFill>
                  <a:srgbClr val="000000"/>
                </a:solidFill>
                <a:highlight>
                  <a:srgbClr val="FFFFFF"/>
                </a:highlight>
                <a:latin typeface="Montserrat"/>
                <a:ea typeface="Montserrat"/>
                <a:cs typeface="Montserrat"/>
                <a:sym typeface="Montserrat"/>
              </a:rPr>
              <a:t>: DoD, OASIS (TBD)</a:t>
            </a:r>
            <a:endParaRPr sz="1467" kern="0">
              <a:solidFill>
                <a:srgbClr val="000000"/>
              </a:solidFill>
              <a:highlight>
                <a:srgbClr val="FFFFFF"/>
              </a:highlight>
              <a:latin typeface="Montserrat"/>
              <a:ea typeface="Montserrat"/>
              <a:cs typeface="Montserrat"/>
              <a:sym typeface="Montserrat"/>
            </a:endParaRPr>
          </a:p>
          <a:p>
            <a:pPr marL="1219170" lvl="1" indent="-397923" defTabSz="1219170">
              <a:buClr>
                <a:srgbClr val="000000"/>
              </a:buClr>
              <a:buSzPts val="1100"/>
              <a:buFont typeface="Arial"/>
              <a:buChar char="○"/>
            </a:pPr>
            <a:r>
              <a:rPr lang="en" sz="1467" b="1" kern="0">
                <a:solidFill>
                  <a:srgbClr val="000000"/>
                </a:solidFill>
                <a:highlight>
                  <a:srgbClr val="FFFFFF"/>
                </a:highlight>
                <a:latin typeface="Montserrat"/>
                <a:ea typeface="Montserrat"/>
                <a:cs typeface="Montserrat"/>
                <a:sym typeface="Montserrat"/>
              </a:rPr>
              <a:t>Sponsors</a:t>
            </a:r>
            <a:r>
              <a:rPr lang="en" sz="1467" kern="0">
                <a:solidFill>
                  <a:srgbClr val="000000"/>
                </a:solidFill>
                <a:highlight>
                  <a:srgbClr val="FFFFFF"/>
                </a:highlight>
                <a:latin typeface="Montserrat"/>
                <a:ea typeface="Montserrat"/>
                <a:cs typeface="Montserrat"/>
                <a:sym typeface="Montserrat"/>
              </a:rPr>
              <a:t>: Companies supporting OPENHax</a:t>
            </a:r>
            <a:r>
              <a:rPr lang="en" sz="1467" b="1" kern="0">
                <a:solidFill>
                  <a:srgbClr val="000000"/>
                </a:solidFill>
                <a:highlight>
                  <a:srgbClr val="FFFFFF"/>
                </a:highlight>
                <a:latin typeface="Montserrat"/>
                <a:ea typeface="Montserrat"/>
                <a:cs typeface="Montserrat"/>
                <a:sym typeface="Montserrat"/>
              </a:rPr>
              <a:t> </a:t>
            </a:r>
            <a:r>
              <a:rPr lang="en" sz="1467" kern="0">
                <a:solidFill>
                  <a:srgbClr val="000000"/>
                </a:solidFill>
                <a:highlight>
                  <a:srgbClr val="FFFFFF"/>
                </a:highlight>
                <a:latin typeface="Montserrat"/>
                <a:ea typeface="Montserrat"/>
                <a:cs typeface="Montserrat"/>
                <a:sym typeface="Montserrat"/>
              </a:rPr>
              <a:t>financially</a:t>
            </a:r>
            <a:endParaRPr sz="1467" kern="0">
              <a:solidFill>
                <a:srgbClr val="000000"/>
              </a:solidFill>
              <a:highlight>
                <a:srgbClr val="FFFFFF"/>
              </a:highlight>
              <a:latin typeface="Montserrat"/>
              <a:ea typeface="Montserrat"/>
              <a:cs typeface="Montserrat"/>
              <a:sym typeface="Montserrat"/>
            </a:endParaRPr>
          </a:p>
          <a:p>
            <a:pPr marL="1219170" lvl="1" indent="-397923" defTabSz="1219170">
              <a:buClr>
                <a:srgbClr val="000000"/>
              </a:buClr>
              <a:buSzPts val="1100"/>
              <a:buFont typeface="Arial"/>
              <a:buChar char="○"/>
            </a:pPr>
            <a:r>
              <a:rPr lang="en" sz="1467" b="1" kern="0">
                <a:solidFill>
                  <a:srgbClr val="000000"/>
                </a:solidFill>
                <a:highlight>
                  <a:srgbClr val="FFFFFF"/>
                </a:highlight>
                <a:latin typeface="Montserrat"/>
                <a:ea typeface="Montserrat"/>
                <a:cs typeface="Montserrat"/>
                <a:sym typeface="Montserrat"/>
              </a:rPr>
              <a:t>Donators</a:t>
            </a:r>
            <a:r>
              <a:rPr lang="en" sz="1467" kern="0">
                <a:solidFill>
                  <a:srgbClr val="000000"/>
                </a:solidFill>
                <a:highlight>
                  <a:srgbClr val="FFFFFF"/>
                </a:highlight>
                <a:latin typeface="Montserrat"/>
                <a:ea typeface="Montserrat"/>
                <a:cs typeface="Montserrat"/>
                <a:sym typeface="Montserrat"/>
              </a:rPr>
              <a:t>: Companies driven to donating to NIEMOPEN through the hackathon</a:t>
            </a:r>
            <a:endParaRPr sz="1467" kern="0">
              <a:solidFill>
                <a:srgbClr val="000000"/>
              </a:solidFill>
              <a:highlight>
                <a:srgbClr val="FFFFFF"/>
              </a:highlight>
              <a:latin typeface="Montserrat"/>
              <a:ea typeface="Montserrat"/>
              <a:cs typeface="Montserrat"/>
              <a:sym typeface="Montserrat"/>
            </a:endParaRPr>
          </a:p>
          <a:p>
            <a:pPr marL="1219170" lvl="1" indent="-397923" defTabSz="1219170">
              <a:buClr>
                <a:srgbClr val="000000"/>
              </a:buClr>
              <a:buSzPts val="1100"/>
              <a:buFont typeface="Arial"/>
              <a:buChar char="○"/>
            </a:pPr>
            <a:r>
              <a:rPr lang="en" sz="1467" b="1" kern="0">
                <a:solidFill>
                  <a:srgbClr val="000000"/>
                </a:solidFill>
                <a:highlight>
                  <a:srgbClr val="FFFFFF"/>
                </a:highlight>
                <a:latin typeface="Montserrat"/>
                <a:ea typeface="Montserrat"/>
                <a:cs typeface="Montserrat"/>
                <a:sym typeface="Montserrat"/>
              </a:rPr>
              <a:t>Partners</a:t>
            </a:r>
            <a:r>
              <a:rPr lang="en" sz="1467" kern="0">
                <a:solidFill>
                  <a:srgbClr val="000000"/>
                </a:solidFill>
                <a:highlight>
                  <a:srgbClr val="FFFFFF"/>
                </a:highlight>
                <a:latin typeface="Montserrat"/>
                <a:ea typeface="Montserrat"/>
                <a:cs typeface="Montserrat"/>
                <a:sym typeface="Montserrat"/>
              </a:rPr>
              <a:t>: Organizations supporting NIEMOPEN or/and OPENHax in-kind (communication, resources)</a:t>
            </a:r>
            <a:endParaRPr sz="1467" kern="0">
              <a:solidFill>
                <a:srgbClr val="000000"/>
              </a:solidFill>
              <a:highlight>
                <a:srgbClr val="FFFFFF"/>
              </a:highlight>
              <a:latin typeface="Montserrat"/>
              <a:ea typeface="Montserrat"/>
              <a:cs typeface="Montserrat"/>
              <a:sym typeface="Montserrat"/>
            </a:endParaRPr>
          </a:p>
          <a:p>
            <a:pPr marL="1219170" lvl="1" indent="-397923" defTabSz="1219170">
              <a:buClr>
                <a:srgbClr val="000000"/>
              </a:buClr>
              <a:buSzPts val="1100"/>
              <a:buFont typeface="Arial"/>
              <a:buChar char="○"/>
            </a:pPr>
            <a:r>
              <a:rPr lang="en" sz="1467" b="1" kern="0">
                <a:solidFill>
                  <a:srgbClr val="000000"/>
                </a:solidFill>
                <a:highlight>
                  <a:srgbClr val="FFFFFF"/>
                </a:highlight>
                <a:latin typeface="Montserrat"/>
                <a:ea typeface="Montserrat"/>
                <a:cs typeface="Montserrat"/>
                <a:sym typeface="Montserrat"/>
              </a:rPr>
              <a:t>Participants</a:t>
            </a:r>
            <a:r>
              <a:rPr lang="en" sz="1467" kern="0">
                <a:solidFill>
                  <a:srgbClr val="000000"/>
                </a:solidFill>
                <a:highlight>
                  <a:srgbClr val="FFFFFF"/>
                </a:highlight>
                <a:latin typeface="Montserrat"/>
                <a:ea typeface="Montserrat"/>
                <a:cs typeface="Montserrat"/>
                <a:sym typeface="Montserrat"/>
              </a:rPr>
              <a:t>: App users taking part in hackathon teams for days of work, in view of producing solutions</a:t>
            </a:r>
            <a:endParaRPr sz="1467" kern="0">
              <a:solidFill>
                <a:srgbClr val="000000"/>
              </a:solidFill>
              <a:highlight>
                <a:srgbClr val="FFFFFF"/>
              </a:highlight>
              <a:latin typeface="Montserrat"/>
              <a:ea typeface="Montserrat"/>
              <a:cs typeface="Montserrat"/>
              <a:sym typeface="Montserrat"/>
            </a:endParaRPr>
          </a:p>
          <a:p>
            <a:pPr marL="1219170" lvl="1" indent="-397923" defTabSz="1219170">
              <a:buClr>
                <a:srgbClr val="000000"/>
              </a:buClr>
              <a:buSzPts val="1100"/>
              <a:buFont typeface="Arial"/>
              <a:buChar char="○"/>
            </a:pPr>
            <a:r>
              <a:rPr lang="en" sz="1467" b="1" kern="0">
                <a:solidFill>
                  <a:srgbClr val="000000"/>
                </a:solidFill>
                <a:highlight>
                  <a:srgbClr val="FFFFFF"/>
                </a:highlight>
                <a:latin typeface="Montserrat"/>
                <a:ea typeface="Montserrat"/>
                <a:cs typeface="Montserrat"/>
                <a:sym typeface="Montserrat"/>
              </a:rPr>
              <a:t>Mentors</a:t>
            </a:r>
            <a:r>
              <a:rPr lang="en" sz="1467" kern="0">
                <a:solidFill>
                  <a:srgbClr val="000000"/>
                </a:solidFill>
                <a:highlight>
                  <a:srgbClr val="FFFFFF"/>
                </a:highlight>
                <a:latin typeface="Montserrat"/>
                <a:ea typeface="Montserrat"/>
                <a:cs typeface="Montserrat"/>
                <a:sym typeface="Montserrat"/>
              </a:rPr>
              <a:t>: App users registering to mentor others, for a few hours only, not part of teams</a:t>
            </a:r>
            <a:endParaRPr sz="1467" kern="0">
              <a:solidFill>
                <a:srgbClr val="000000"/>
              </a:solidFill>
              <a:highlight>
                <a:srgbClr val="FFFFFF"/>
              </a:highlight>
              <a:latin typeface="Montserrat"/>
              <a:ea typeface="Montserrat"/>
              <a:cs typeface="Montserrat"/>
              <a:sym typeface="Montserrat"/>
            </a:endParaRPr>
          </a:p>
          <a:p>
            <a:pPr marL="1219170" lvl="1" indent="-397923" defTabSz="1219170">
              <a:buClr>
                <a:srgbClr val="000000"/>
              </a:buClr>
              <a:buSzPts val="1100"/>
              <a:buFont typeface="Arial"/>
              <a:buChar char="○"/>
            </a:pPr>
            <a:r>
              <a:rPr lang="en" sz="1467" b="1" kern="0">
                <a:solidFill>
                  <a:srgbClr val="000000"/>
                </a:solidFill>
                <a:highlight>
                  <a:srgbClr val="FFFFFF"/>
                </a:highlight>
                <a:latin typeface="Montserrat"/>
                <a:ea typeface="Montserrat"/>
                <a:cs typeface="Montserrat"/>
                <a:sym typeface="Montserrat"/>
              </a:rPr>
              <a:t>Speakers</a:t>
            </a:r>
            <a:r>
              <a:rPr lang="en" sz="1467" kern="0">
                <a:solidFill>
                  <a:srgbClr val="000000"/>
                </a:solidFill>
                <a:highlight>
                  <a:srgbClr val="FFFFFF"/>
                </a:highlight>
                <a:latin typeface="Montserrat"/>
                <a:ea typeface="Montserrat"/>
                <a:cs typeface="Montserrat"/>
                <a:sym typeface="Montserrat"/>
              </a:rPr>
              <a:t>: Reputed individuals invited to speak during the hackathons</a:t>
            </a:r>
            <a:endParaRPr sz="1467" kern="0">
              <a:solidFill>
                <a:srgbClr val="000000"/>
              </a:solidFill>
              <a:highlight>
                <a:srgbClr val="FFFFFF"/>
              </a:highlight>
              <a:latin typeface="Montserrat"/>
              <a:ea typeface="Montserrat"/>
              <a:cs typeface="Montserrat"/>
              <a:sym typeface="Montserrat"/>
            </a:endParaRPr>
          </a:p>
          <a:p>
            <a:pPr marL="1219170" lvl="1" indent="-397923" defTabSz="1219170">
              <a:buClr>
                <a:srgbClr val="000000"/>
              </a:buClr>
              <a:buSzPts val="1100"/>
              <a:buFont typeface="Arial"/>
              <a:buChar char="○"/>
            </a:pPr>
            <a:r>
              <a:rPr lang="en" sz="1467" b="1" kern="0">
                <a:solidFill>
                  <a:srgbClr val="000000"/>
                </a:solidFill>
                <a:highlight>
                  <a:srgbClr val="FFFFFF"/>
                </a:highlight>
                <a:latin typeface="Montserrat"/>
                <a:ea typeface="Montserrat"/>
                <a:cs typeface="Montserrat"/>
                <a:sym typeface="Montserrat"/>
              </a:rPr>
              <a:t>Leaders</a:t>
            </a:r>
            <a:r>
              <a:rPr lang="en" sz="1467" kern="0">
                <a:solidFill>
                  <a:srgbClr val="000000"/>
                </a:solidFill>
                <a:highlight>
                  <a:srgbClr val="FFFFFF"/>
                </a:highlight>
                <a:latin typeface="Montserrat"/>
                <a:ea typeface="Montserrat"/>
                <a:cs typeface="Montserrat"/>
                <a:sym typeface="Montserrat"/>
              </a:rPr>
              <a:t>: Reputed individuals invited to participate in Ideathon Leader Workshops before the hackathons</a:t>
            </a:r>
            <a:endParaRPr sz="1467" kern="0">
              <a:solidFill>
                <a:srgbClr val="000000"/>
              </a:solidFill>
              <a:highlight>
                <a:srgbClr val="FFFFFF"/>
              </a:highlight>
              <a:latin typeface="Montserrat"/>
              <a:ea typeface="Montserrat"/>
              <a:cs typeface="Montserrat"/>
              <a:sym typeface="Montserrat"/>
            </a:endParaRPr>
          </a:p>
        </p:txBody>
      </p:sp>
      <p:sp>
        <p:nvSpPr>
          <p:cNvPr id="433" name="Google Shape;433;p77"/>
          <p:cNvSpPr txBox="1">
            <a:spLocks noGrp="1"/>
          </p:cNvSpPr>
          <p:nvPr>
            <p:ph type="title"/>
          </p:nvPr>
        </p:nvSpPr>
        <p:spPr>
          <a:xfrm>
            <a:off x="332367" y="175533"/>
            <a:ext cx="10692000" cy="779600"/>
          </a:xfrm>
          <a:prstGeom prst="rect">
            <a:avLst/>
          </a:prstGeom>
          <a:noFill/>
          <a:ln>
            <a:noFill/>
          </a:ln>
        </p:spPr>
        <p:txBody>
          <a:bodyPr spcFirstLastPara="1" wrap="square" lIns="121900" tIns="121900" rIns="121900" bIns="121900" anchor="t" anchorCtr="0">
            <a:noAutofit/>
          </a:bodyPr>
          <a:lstStyle/>
          <a:p>
            <a:pPr>
              <a:lnSpc>
                <a:spcPct val="100000"/>
              </a:lnSpc>
              <a:buSzPts val="2800"/>
            </a:pPr>
            <a:r>
              <a:rPr lang="en" b="1">
                <a:solidFill>
                  <a:srgbClr val="0B5394"/>
                </a:solidFill>
                <a:latin typeface="Proxima Nova"/>
                <a:ea typeface="Proxima Nova"/>
                <a:cs typeface="Proxima Nova"/>
                <a:sym typeface="Proxima Nova"/>
              </a:rPr>
              <a:t>OPEN</a:t>
            </a:r>
            <a:r>
              <a:rPr lang="en">
                <a:solidFill>
                  <a:srgbClr val="0B5394"/>
                </a:solidFill>
                <a:latin typeface="Proxima Nova"/>
                <a:ea typeface="Proxima Nova"/>
                <a:cs typeface="Proxima Nova"/>
                <a:sym typeface="Proxima Nova"/>
              </a:rPr>
              <a:t>Hax</a:t>
            </a:r>
            <a:r>
              <a:rPr lang="en" sz="4400" b="1">
                <a:solidFill>
                  <a:srgbClr val="0B5394"/>
                </a:solidFill>
                <a:latin typeface="Proxima Nova"/>
                <a:ea typeface="Proxima Nova"/>
                <a:cs typeface="Proxima Nova"/>
                <a:sym typeface="Proxima Nova"/>
              </a:rPr>
              <a:t> </a:t>
            </a:r>
            <a:r>
              <a:rPr lang="en" b="1">
                <a:solidFill>
                  <a:srgbClr val="0B5394"/>
                </a:solidFill>
                <a:latin typeface="Proxima Nova"/>
                <a:ea typeface="Proxima Nova"/>
                <a:cs typeface="Proxima Nova"/>
                <a:sym typeface="Proxima Nova"/>
              </a:rPr>
              <a:t>Elements</a:t>
            </a:r>
            <a:endParaRPr sz="4400" b="1"/>
          </a:p>
        </p:txBody>
      </p:sp>
      <p:sp>
        <p:nvSpPr>
          <p:cNvPr id="434" name="Google Shape;434;p77"/>
          <p:cNvSpPr/>
          <p:nvPr/>
        </p:nvSpPr>
        <p:spPr>
          <a:xfrm>
            <a:off x="0" y="0"/>
            <a:ext cx="12192000" cy="60800"/>
          </a:xfrm>
          <a:prstGeom prst="rect">
            <a:avLst/>
          </a:prstGeom>
          <a:solidFill>
            <a:srgbClr val="0B5394"/>
          </a:solidFill>
          <a:ln>
            <a:noFill/>
          </a:ln>
        </p:spPr>
        <p:txBody>
          <a:bodyPr spcFirstLastPara="1" wrap="square" lIns="121900" tIns="60933" rIns="121900" bIns="60933" anchor="ctr" anchorCtr="0">
            <a:noAutofit/>
          </a:bodyPr>
          <a:lstStyle/>
          <a:p>
            <a:pPr algn="ctr" defTabSz="1219170">
              <a:buClr>
                <a:srgbClr val="000000"/>
              </a:buClr>
              <a:buSzPts val="1400"/>
            </a:pPr>
            <a:endParaRPr sz="1867" kern="0">
              <a:solidFill>
                <a:srgbClr val="FFFFFF"/>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2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XT AND ART">
  <a:themeElements>
    <a:clrScheme name="GTRI 2020 3">
      <a:dk1>
        <a:srgbClr val="3C3C3C"/>
      </a:dk1>
      <a:lt1>
        <a:srgbClr val="F5F5F5"/>
      </a:lt1>
      <a:dk2>
        <a:srgbClr val="808080"/>
      </a:dk2>
      <a:lt2>
        <a:srgbClr val="B6A269"/>
      </a:lt2>
      <a:accent1>
        <a:srgbClr val="3C557C"/>
      </a:accent1>
      <a:accent2>
        <a:srgbClr val="407741"/>
      </a:accent2>
      <a:accent3>
        <a:srgbClr val="326473"/>
      </a:accent3>
      <a:accent4>
        <a:srgbClr val="051D49"/>
      </a:accent4>
      <a:accent5>
        <a:srgbClr val="999082"/>
      </a:accent5>
      <a:accent6>
        <a:srgbClr val="EEB100"/>
      </a:accent6>
      <a:hlink>
        <a:srgbClr val="3B557C"/>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97D38D3B-0373-43DC-8E62-FFDCBACE3FBA}" vid="{3564F258-CBFA-4E35-8778-8795542C15F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3FE027E793D141A4D0D4B43133F0A9" ma:contentTypeVersion="11" ma:contentTypeDescription="Create a new document." ma:contentTypeScope="" ma:versionID="ef0ff03645a81817586e79cdf8acc990">
  <xsd:schema xmlns:xsd="http://www.w3.org/2001/XMLSchema" xmlns:xs="http://www.w3.org/2001/XMLSchema" xmlns:p="http://schemas.microsoft.com/office/2006/metadata/properties" xmlns:ns3="5774b216-7350-4865-8b28-a80b4a7f0bbf" xmlns:ns4="668b5da2-bb96-4ca8-adfe-f026adba9ac0" targetNamespace="http://schemas.microsoft.com/office/2006/metadata/properties" ma:root="true" ma:fieldsID="f7951dfeee9e00cf5aead93b99a4360e" ns3:_="" ns4:_="">
    <xsd:import namespace="5774b216-7350-4865-8b28-a80b4a7f0bbf"/>
    <xsd:import namespace="668b5da2-bb96-4ca8-adfe-f026adba9a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b216-7350-4865-8b28-a80b4a7f0b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8b5da2-bb96-4ca8-adfe-f026adba9a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D6F7FA-A44B-4531-B619-52D10ADDC84A}">
  <ds:schemaRefs>
    <ds:schemaRef ds:uri="http://schemas.microsoft.com/sharepoint/v3/contenttype/forms"/>
  </ds:schemaRefs>
</ds:datastoreItem>
</file>

<file path=customXml/itemProps2.xml><?xml version="1.0" encoding="utf-8"?>
<ds:datastoreItem xmlns:ds="http://schemas.openxmlformats.org/officeDocument/2006/customXml" ds:itemID="{B0DEB80F-82C0-4107-A718-099EC7520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b216-7350-4865-8b28-a80b4a7f0bbf"/>
    <ds:schemaRef ds:uri="668b5da2-bb96-4ca8-adfe-f026adba9a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3DBC4E-DD94-448E-80FB-F46647EDD91A}">
  <ds:schemaRefs>
    <ds:schemaRef ds:uri="http://schemas.microsoft.com/office/2006/metadata/properties"/>
    <ds:schemaRef ds:uri="668b5da2-bb96-4ca8-adfe-f026adba9ac0"/>
    <ds:schemaRef ds:uri="http://schemas.microsoft.com/office/2006/documentManagement/types"/>
    <ds:schemaRef ds:uri="http://purl.org/dc/elements/1.1/"/>
    <ds:schemaRef ds:uri="http://purl.org/dc/terms/"/>
    <ds:schemaRef ds:uri="http://schemas.microsoft.com/office/infopath/2007/PartnerControls"/>
    <ds:schemaRef ds:uri="http://purl.org/dc/dcmitype/"/>
    <ds:schemaRef ds:uri="http://schemas.openxmlformats.org/package/2006/metadata/core-properties"/>
    <ds:schemaRef ds:uri="5774b216-7350-4865-8b28-a80b4a7f0bbf"/>
    <ds:schemaRef ds:uri="http://www.w3.org/XML/1998/namespace"/>
  </ds:schemaRefs>
</ds:datastoreItem>
</file>

<file path=docMetadata/LabelInfo.xml><?xml version="1.0" encoding="utf-8"?>
<clbl:labelList xmlns:clbl="http://schemas.microsoft.com/office/2020/mipLabelMetadata">
  <clbl:label id="{d5fe813e-0caa-432a-b2ac-d555aa91bd1c}" enabled="0" method="" siteId="{d5fe813e-0caa-432a-b2ac-d555aa91bd1c}" removed="1"/>
</clbl:labelList>
</file>

<file path=docProps/app.xml><?xml version="1.0" encoding="utf-8"?>
<Properties xmlns="http://schemas.openxmlformats.org/officeDocument/2006/extended-properties" xmlns:vt="http://schemas.openxmlformats.org/officeDocument/2006/docPropsVTypes">
  <TotalTime>14031</TotalTime>
  <Words>4594</Words>
  <Application>Microsoft Office PowerPoint</Application>
  <PresentationFormat>Widescreen</PresentationFormat>
  <Paragraphs>507</Paragraphs>
  <Slides>22</Slides>
  <Notes>13</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22</vt:i4>
      </vt:variant>
    </vt:vector>
  </HeadingPairs>
  <TitlesOfParts>
    <vt:vector size="40" baseType="lpstr">
      <vt:lpstr>Aptos</vt:lpstr>
      <vt:lpstr>Arial</vt:lpstr>
      <vt:lpstr>Calibri</vt:lpstr>
      <vt:lpstr>Courier New</vt:lpstr>
      <vt:lpstr>Helvetica LT Std</vt:lpstr>
      <vt:lpstr>Helvetica Neue</vt:lpstr>
      <vt:lpstr>Helvetica Neue Light</vt:lpstr>
      <vt:lpstr>Montserrat</vt:lpstr>
      <vt:lpstr>Open Sans</vt:lpstr>
      <vt:lpstr>Poppins</vt:lpstr>
      <vt:lpstr>Proxima Nova</vt:lpstr>
      <vt:lpstr>Tw Cen MT</vt:lpstr>
      <vt:lpstr>Verdana</vt:lpstr>
      <vt:lpstr>Wingdings</vt:lpstr>
      <vt:lpstr>WordVisi_MSFontService</vt:lpstr>
      <vt:lpstr>2_Office Theme</vt:lpstr>
      <vt:lpstr>1_NIEM_white</vt:lpstr>
      <vt:lpstr>TEXT AND ART</vt:lpstr>
      <vt:lpstr>NBAC TSC Slides 27 February 2025 Meeting</vt:lpstr>
      <vt:lpstr>27 February 2025 NBAC TSC Agenda     </vt:lpstr>
      <vt:lpstr>Webinar (DRAFT)</vt:lpstr>
      <vt:lpstr>Announcements</vt:lpstr>
      <vt:lpstr>NIEM Management office</vt:lpstr>
      <vt:lpstr>PowerPoint Presentation</vt:lpstr>
      <vt:lpstr>PowerPoint Presentation</vt:lpstr>
      <vt:lpstr>Recommendation </vt:lpstr>
      <vt:lpstr>OPENHax Elements</vt:lpstr>
      <vt:lpstr>OPENHax 2025 Timeline</vt:lpstr>
      <vt:lpstr>PGB Synopsis</vt:lpstr>
      <vt:lpstr>PGB Synopsis</vt:lpstr>
      <vt:lpstr>Niem model 6.0 oasis standard (OS)</vt:lpstr>
      <vt:lpstr>Specification workflow and timeline</vt:lpstr>
      <vt:lpstr>NTAC Update</vt:lpstr>
      <vt:lpstr>Niem API 2.0 and NIEM Toolbox – 1 </vt:lpstr>
      <vt:lpstr>Niem API 2.0 and NIEM Toolbox – 2</vt:lpstr>
      <vt:lpstr>Backup</vt:lpstr>
      <vt:lpstr>PowerPoint Presentation</vt:lpstr>
      <vt:lpstr>PowerPoint Presentation</vt:lpstr>
      <vt:lpstr>NMO, NBAC, &amp; NTAC TSC Co-Chairs &amp; OASIS Maintainers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National Information Exchange Model (NIEM)</dc:title>
  <dc:creator>Kish, Jennifer</dc:creator>
  <cp:lastModifiedBy>Sullivan, Stephen M CTR JS J6 (USA)</cp:lastModifiedBy>
  <cp:revision>716</cp:revision>
  <cp:lastPrinted>2023-07-25T13:18:13Z</cp:lastPrinted>
  <dcterms:created xsi:type="dcterms:W3CDTF">2021-02-21T03:42:26Z</dcterms:created>
  <dcterms:modified xsi:type="dcterms:W3CDTF">2025-02-24T12:55:34Z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0x0101008E3FE027E793D141A4D0D4B43133F0A9</vt:lpwstr>
  </property>
</Properties>
</file>